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9" r:id="rId2"/>
    <p:sldMasterId id="2147483691" r:id="rId3"/>
    <p:sldMasterId id="2147483693" r:id="rId4"/>
  </p:sldMasterIdLst>
  <p:notesMasterIdLst>
    <p:notesMasterId r:id="rId35"/>
  </p:notesMasterIdLst>
  <p:sldIdLst>
    <p:sldId id="435" r:id="rId5"/>
    <p:sldId id="443" r:id="rId6"/>
    <p:sldId id="477" r:id="rId7"/>
    <p:sldId id="476" r:id="rId8"/>
    <p:sldId id="481" r:id="rId9"/>
    <p:sldId id="480" r:id="rId10"/>
    <p:sldId id="472" r:id="rId11"/>
    <p:sldId id="510" r:id="rId12"/>
    <p:sldId id="499" r:id="rId13"/>
    <p:sldId id="501" r:id="rId14"/>
    <p:sldId id="507" r:id="rId15"/>
    <p:sldId id="513" r:id="rId16"/>
    <p:sldId id="506" r:id="rId17"/>
    <p:sldId id="509" r:id="rId18"/>
    <p:sldId id="534" r:id="rId19"/>
    <p:sldId id="516" r:id="rId20"/>
    <p:sldId id="519" r:id="rId21"/>
    <p:sldId id="518" r:id="rId22"/>
    <p:sldId id="522" r:id="rId23"/>
    <p:sldId id="521" r:id="rId24"/>
    <p:sldId id="517" r:id="rId25"/>
    <p:sldId id="524" r:id="rId26"/>
    <p:sldId id="525" r:id="rId27"/>
    <p:sldId id="526" r:id="rId28"/>
    <p:sldId id="527" r:id="rId29"/>
    <p:sldId id="528" r:id="rId30"/>
    <p:sldId id="529" r:id="rId31"/>
    <p:sldId id="530" r:id="rId32"/>
    <p:sldId id="532" r:id="rId33"/>
    <p:sldId id="53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oble, Elizabeth" initials="N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0" autoAdjust="0"/>
    <p:restoredTop sz="91598" autoAdjust="0"/>
  </p:normalViewPr>
  <p:slideViewPr>
    <p:cSldViewPr>
      <p:cViewPr varScale="1">
        <p:scale>
          <a:sx n="64" d="100"/>
          <a:sy n="64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IFS2\HOMEDIR$\VP\handoffs%20and%20transitions\observation%20char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IFS2\HOMEDIR$\VP\handoffs%20and%20transitions\nursing%20graph%20worksheet%20modified%20for%20BMJ--new%20colors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Physician Handover Observation Results</a:t>
            </a:r>
          </a:p>
        </c:rich>
      </c:tx>
      <c:layout>
        <c:manualLayout>
          <c:xMode val="edge"/>
          <c:yMode val="edge"/>
          <c:x val="0.26659179395028471"/>
          <c:y val="5.598621877691647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8437415578010303E-2"/>
          <c:y val="2.7368882146176776E-2"/>
          <c:w val="0.6332985911726069"/>
          <c:h val="0.8066017443206302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Illness severity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Sheet1!$B$2:$J$2</c:f>
              <c:numCache>
                <c:formatCode>General</c:formatCode>
                <c:ptCount val="9"/>
                <c:pt idx="0">
                  <c:v>28</c:v>
                </c:pt>
                <c:pt idx="1">
                  <c:v>68</c:v>
                </c:pt>
                <c:pt idx="2">
                  <c:v>73</c:v>
                </c:pt>
                <c:pt idx="3">
                  <c:v>67</c:v>
                </c:pt>
                <c:pt idx="4">
                  <c:v>91</c:v>
                </c:pt>
                <c:pt idx="5">
                  <c:v>77</c:v>
                </c:pt>
                <c:pt idx="6">
                  <c:v>77</c:v>
                </c:pt>
                <c:pt idx="7">
                  <c:v>83</c:v>
                </c:pt>
                <c:pt idx="8">
                  <c:v>72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Patient summary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Sheet1!$B$3:$J$3</c:f>
              <c:numCache>
                <c:formatCode>General</c:formatCode>
                <c:ptCount val="9"/>
                <c:pt idx="0">
                  <c:v>98</c:v>
                </c:pt>
                <c:pt idx="1">
                  <c:v>94</c:v>
                </c:pt>
                <c:pt idx="2">
                  <c:v>97</c:v>
                </c:pt>
                <c:pt idx="3">
                  <c:v>99</c:v>
                </c:pt>
                <c:pt idx="4">
                  <c:v>95</c:v>
                </c:pt>
                <c:pt idx="5">
                  <c:v>100</c:v>
                </c:pt>
                <c:pt idx="6">
                  <c:v>100</c:v>
                </c:pt>
                <c:pt idx="7">
                  <c:v>98</c:v>
                </c:pt>
                <c:pt idx="8">
                  <c:v>91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Action list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Sheet1!$B$4:$J$4</c:f>
              <c:numCache>
                <c:formatCode>General</c:formatCode>
                <c:ptCount val="9"/>
                <c:pt idx="0">
                  <c:v>81</c:v>
                </c:pt>
                <c:pt idx="1">
                  <c:v>88</c:v>
                </c:pt>
                <c:pt idx="2">
                  <c:v>84</c:v>
                </c:pt>
                <c:pt idx="3">
                  <c:v>90</c:v>
                </c:pt>
                <c:pt idx="4">
                  <c:v>90</c:v>
                </c:pt>
                <c:pt idx="5">
                  <c:v>90</c:v>
                </c:pt>
                <c:pt idx="6">
                  <c:v>89</c:v>
                </c:pt>
                <c:pt idx="7">
                  <c:v>90</c:v>
                </c:pt>
                <c:pt idx="8">
                  <c:v>88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Situational awareness/contingency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Sheet1!$B$5:$J$5</c:f>
              <c:numCache>
                <c:formatCode>General</c:formatCode>
                <c:ptCount val="9"/>
                <c:pt idx="0">
                  <c:v>44</c:v>
                </c:pt>
                <c:pt idx="1">
                  <c:v>67</c:v>
                </c:pt>
                <c:pt idx="2">
                  <c:v>83</c:v>
                </c:pt>
                <c:pt idx="3">
                  <c:v>86</c:v>
                </c:pt>
                <c:pt idx="4">
                  <c:v>83</c:v>
                </c:pt>
                <c:pt idx="5">
                  <c:v>90</c:v>
                </c:pt>
                <c:pt idx="6">
                  <c:v>86</c:v>
                </c:pt>
                <c:pt idx="7">
                  <c:v>89</c:v>
                </c:pt>
                <c:pt idx="8">
                  <c:v>74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Synthesis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Sheet1!$B$6:$J$6</c:f>
              <c:numCache>
                <c:formatCode>General</c:formatCode>
                <c:ptCount val="9"/>
                <c:pt idx="0">
                  <c:v>54</c:v>
                </c:pt>
                <c:pt idx="1">
                  <c:v>67</c:v>
                </c:pt>
                <c:pt idx="2">
                  <c:v>69</c:v>
                </c:pt>
                <c:pt idx="3">
                  <c:v>62</c:v>
                </c:pt>
                <c:pt idx="4">
                  <c:v>74</c:v>
                </c:pt>
                <c:pt idx="5">
                  <c:v>77</c:v>
                </c:pt>
                <c:pt idx="6">
                  <c:v>75</c:v>
                </c:pt>
                <c:pt idx="7">
                  <c:v>70</c:v>
                </c:pt>
                <c:pt idx="8">
                  <c:v>65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Correct sequence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Sheet1!$B$7:$J$7</c:f>
              <c:numCache>
                <c:formatCode>General</c:formatCode>
                <c:ptCount val="9"/>
                <c:pt idx="0">
                  <c:v>46</c:v>
                </c:pt>
                <c:pt idx="1">
                  <c:v>75</c:v>
                </c:pt>
                <c:pt idx="2">
                  <c:v>70</c:v>
                </c:pt>
                <c:pt idx="3">
                  <c:v>84</c:v>
                </c:pt>
                <c:pt idx="4">
                  <c:v>81</c:v>
                </c:pt>
                <c:pt idx="5">
                  <c:v>75</c:v>
                </c:pt>
                <c:pt idx="6">
                  <c:v>82</c:v>
                </c:pt>
                <c:pt idx="7">
                  <c:v>80</c:v>
                </c:pt>
                <c:pt idx="8">
                  <c:v>79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Giver prepared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Sheet1!$B$8:$J$8</c:f>
              <c:numCache>
                <c:formatCode>General</c:formatCode>
                <c:ptCount val="9"/>
                <c:pt idx="0">
                  <c:v>93</c:v>
                </c:pt>
                <c:pt idx="1">
                  <c:v>90</c:v>
                </c:pt>
                <c:pt idx="2">
                  <c:v>94</c:v>
                </c:pt>
                <c:pt idx="3">
                  <c:v>94</c:v>
                </c:pt>
                <c:pt idx="4">
                  <c:v>98</c:v>
                </c:pt>
                <c:pt idx="5">
                  <c:v>98</c:v>
                </c:pt>
                <c:pt idx="6">
                  <c:v>99</c:v>
                </c:pt>
                <c:pt idx="7">
                  <c:v>97</c:v>
                </c:pt>
                <c:pt idx="8">
                  <c:v>99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Receiver engaged</c:v>
                </c:pt>
              </c:strCache>
            </c:strRef>
          </c:tx>
          <c:marker>
            <c:symbol val="none"/>
          </c:marker>
          <c:cat>
            <c:numRef>
              <c:f>Sheet1!$B$1:$J$1</c:f>
              <c:numCache>
                <c:formatCode>mmm\-yy</c:formatCode>
                <c:ptCount val="9"/>
                <c:pt idx="0">
                  <c:v>42278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 formatCode="d\-mmm">
                  <c:v>42567</c:v>
                </c:pt>
                <c:pt idx="5" formatCode="d\-mmm">
                  <c:v>42598</c:v>
                </c:pt>
                <c:pt idx="6" formatCode="d\-mmm">
                  <c:v>42629</c:v>
                </c:pt>
                <c:pt idx="7" formatCode="d\-mmm">
                  <c:v>42690</c:v>
                </c:pt>
                <c:pt idx="8" formatCode="d\-mmm">
                  <c:v>43085</c:v>
                </c:pt>
              </c:numCache>
            </c:numRef>
          </c:cat>
          <c:val>
            <c:numRef>
              <c:f>Sheet1!$B$9:$J$9</c:f>
              <c:numCache>
                <c:formatCode>General</c:formatCode>
                <c:ptCount val="9"/>
                <c:pt idx="0">
                  <c:v>82</c:v>
                </c:pt>
                <c:pt idx="1">
                  <c:v>97</c:v>
                </c:pt>
                <c:pt idx="2">
                  <c:v>95</c:v>
                </c:pt>
                <c:pt idx="3">
                  <c:v>98</c:v>
                </c:pt>
                <c:pt idx="4">
                  <c:v>98</c:v>
                </c:pt>
                <c:pt idx="5">
                  <c:v>95</c:v>
                </c:pt>
                <c:pt idx="6">
                  <c:v>99</c:v>
                </c:pt>
                <c:pt idx="7">
                  <c:v>96</c:v>
                </c:pt>
                <c:pt idx="8">
                  <c:v>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763032"/>
        <c:axId val="439768912"/>
      </c:lineChart>
      <c:dateAx>
        <c:axId val="439763032"/>
        <c:scaling>
          <c:orientation val="minMax"/>
          <c:max val="4270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/>
                  <a:t>Observation Periods</a:t>
                </a:r>
              </a:p>
            </c:rich>
          </c:tx>
          <c:layout>
            <c:manualLayout>
              <c:xMode val="edge"/>
              <c:yMode val="edge"/>
              <c:x val="0.3440322145046556"/>
              <c:y val="0.9299524211441007"/>
            </c:manualLayout>
          </c:layout>
          <c:overlay val="0"/>
        </c:title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39768912"/>
        <c:crosses val="autoZero"/>
        <c:auto val="1"/>
        <c:lblOffset val="100"/>
        <c:baseTimeUnit val="months"/>
      </c:dateAx>
      <c:valAx>
        <c:axId val="439768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/>
                  <a:t>% Included or Positive</a:t>
                </a:r>
              </a:p>
            </c:rich>
          </c:tx>
          <c:layout>
            <c:manualLayout>
              <c:xMode val="edge"/>
              <c:yMode val="edge"/>
              <c:x val="5.9898173105720322E-3"/>
              <c:y val="0.2727942250095264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397630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2"/>
                </a:solidFill>
              </a:defRPr>
            </a:pPr>
            <a:r>
              <a:rPr lang="en-US" sz="1800">
                <a:solidFill>
                  <a:sysClr val="windowText" lastClr="000000"/>
                </a:solidFill>
              </a:rPr>
              <a:t>Nursing Unit I-PASS Observations</a:t>
            </a:r>
          </a:p>
        </c:rich>
      </c:tx>
      <c:layout>
        <c:manualLayout>
          <c:xMode val="edge"/>
          <c:yMode val="edge"/>
          <c:x val="0.41985084678830842"/>
          <c:y val="7.5329566854990607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2188582677165331"/>
          <c:y val="0.19672259346486043"/>
          <c:w val="0.69066278891202526"/>
          <c:h val="0.47690712403581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'Magnet formatted'!$C$40</c:f>
              <c:strCache>
                <c:ptCount val="1"/>
                <c:pt idx="0">
                  <c:v>% Observed (I)</c:v>
                </c:pt>
              </c:strCache>
            </c:strRef>
          </c:tx>
          <c:spPr>
            <a:solidFill>
              <a:schemeClr val="tx2"/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'Magnet formatted'!$B$41:$B$46</c:f>
              <c:strCache>
                <c:ptCount val="6"/>
                <c:pt idx="0">
                  <c:v>Feb 2015                 N = 79</c:v>
                </c:pt>
                <c:pt idx="1">
                  <c:v>May 2015                 N = 70</c:v>
                </c:pt>
                <c:pt idx="2">
                  <c:v>July 2015                  N = 67</c:v>
                </c:pt>
                <c:pt idx="3">
                  <c:v>Sept 2015                 N = 67</c:v>
                </c:pt>
                <c:pt idx="4">
                  <c:v>Nov 2015                  N = 71</c:v>
                </c:pt>
                <c:pt idx="5">
                  <c:v>Jan 2016                   N = 55</c:v>
                </c:pt>
              </c:strCache>
            </c:strRef>
          </c:cat>
          <c:val>
            <c:numRef>
              <c:f>'Magnet formatted'!$C$41:$C$46</c:f>
              <c:numCache>
                <c:formatCode>0%</c:formatCode>
                <c:ptCount val="6"/>
                <c:pt idx="0">
                  <c:v>0.14000000000000001</c:v>
                </c:pt>
                <c:pt idx="1">
                  <c:v>0.73</c:v>
                </c:pt>
                <c:pt idx="2">
                  <c:v>0.6</c:v>
                </c:pt>
                <c:pt idx="3">
                  <c:v>0.57999999999999996</c:v>
                </c:pt>
                <c:pt idx="4">
                  <c:v>0.71</c:v>
                </c:pt>
                <c:pt idx="5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'Magnet formatted'!$D$40</c:f>
              <c:strCache>
                <c:ptCount val="1"/>
                <c:pt idx="0">
                  <c:v>% Observed (P)</c:v>
                </c:pt>
              </c:strCache>
            </c:strRef>
          </c:tx>
          <c:spPr>
            <a:solidFill>
              <a:srgbClr val="C00000"/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'Magnet formatted'!$B$41:$B$46</c:f>
              <c:strCache>
                <c:ptCount val="6"/>
                <c:pt idx="0">
                  <c:v>Feb 2015                 N = 79</c:v>
                </c:pt>
                <c:pt idx="1">
                  <c:v>May 2015                 N = 70</c:v>
                </c:pt>
                <c:pt idx="2">
                  <c:v>July 2015                  N = 67</c:v>
                </c:pt>
                <c:pt idx="3">
                  <c:v>Sept 2015                 N = 67</c:v>
                </c:pt>
                <c:pt idx="4">
                  <c:v>Nov 2015                  N = 71</c:v>
                </c:pt>
                <c:pt idx="5">
                  <c:v>Jan 2016                   N = 55</c:v>
                </c:pt>
              </c:strCache>
            </c:strRef>
          </c:cat>
          <c:val>
            <c:numRef>
              <c:f>'Magnet formatted'!$D$41:$D$46</c:f>
              <c:numCache>
                <c:formatCode>0%</c:formatCode>
                <c:ptCount val="6"/>
                <c:pt idx="0">
                  <c:v>0.73</c:v>
                </c:pt>
                <c:pt idx="1">
                  <c:v>0.99</c:v>
                </c:pt>
                <c:pt idx="2">
                  <c:v>0.9</c:v>
                </c:pt>
                <c:pt idx="3">
                  <c:v>0.95</c:v>
                </c:pt>
                <c:pt idx="4">
                  <c:v>0.92</c:v>
                </c:pt>
                <c:pt idx="5">
                  <c:v>0.96</c:v>
                </c:pt>
              </c:numCache>
            </c:numRef>
          </c:val>
        </c:ser>
        <c:ser>
          <c:idx val="2"/>
          <c:order val="2"/>
          <c:tx>
            <c:strRef>
              <c:f>'Magnet formatted'!$E$40</c:f>
              <c:strCache>
                <c:ptCount val="1"/>
                <c:pt idx="0">
                  <c:v>% Observed (A)</c:v>
                </c:pt>
              </c:strCache>
            </c:strRef>
          </c:tx>
          <c:spPr>
            <a:solidFill>
              <a:srgbClr val="009900"/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'Magnet formatted'!$B$41:$B$46</c:f>
              <c:strCache>
                <c:ptCount val="6"/>
                <c:pt idx="0">
                  <c:v>Feb 2015                 N = 79</c:v>
                </c:pt>
                <c:pt idx="1">
                  <c:v>May 2015                 N = 70</c:v>
                </c:pt>
                <c:pt idx="2">
                  <c:v>July 2015                  N = 67</c:v>
                </c:pt>
                <c:pt idx="3">
                  <c:v>Sept 2015                 N = 67</c:v>
                </c:pt>
                <c:pt idx="4">
                  <c:v>Nov 2015                  N = 71</c:v>
                </c:pt>
                <c:pt idx="5">
                  <c:v>Jan 2016                   N = 55</c:v>
                </c:pt>
              </c:strCache>
            </c:strRef>
          </c:cat>
          <c:val>
            <c:numRef>
              <c:f>'Magnet formatted'!$E$41:$E$46</c:f>
              <c:numCache>
                <c:formatCode>0%</c:formatCode>
                <c:ptCount val="6"/>
                <c:pt idx="0">
                  <c:v>0.73</c:v>
                </c:pt>
                <c:pt idx="1">
                  <c:v>1</c:v>
                </c:pt>
                <c:pt idx="2">
                  <c:v>0.97</c:v>
                </c:pt>
                <c:pt idx="3">
                  <c:v>1</c:v>
                </c:pt>
                <c:pt idx="4">
                  <c:v>0.97</c:v>
                </c:pt>
                <c:pt idx="5">
                  <c:v>1</c:v>
                </c:pt>
              </c:numCache>
            </c:numRef>
          </c:val>
        </c:ser>
        <c:ser>
          <c:idx val="3"/>
          <c:order val="3"/>
          <c:tx>
            <c:strRef>
              <c:f>'Magnet formatted'!$F$40</c:f>
              <c:strCache>
                <c:ptCount val="1"/>
                <c:pt idx="0">
                  <c:v>% Observed (S)</c:v>
                </c:pt>
              </c:strCache>
            </c:strRef>
          </c:tx>
          <c:spPr>
            <a:solidFill>
              <a:srgbClr val="FF9900"/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'Magnet formatted'!$B$41:$B$46</c:f>
              <c:strCache>
                <c:ptCount val="6"/>
                <c:pt idx="0">
                  <c:v>Feb 2015                 N = 79</c:v>
                </c:pt>
                <c:pt idx="1">
                  <c:v>May 2015                 N = 70</c:v>
                </c:pt>
                <c:pt idx="2">
                  <c:v>July 2015                  N = 67</c:v>
                </c:pt>
                <c:pt idx="3">
                  <c:v>Sept 2015                 N = 67</c:v>
                </c:pt>
                <c:pt idx="4">
                  <c:v>Nov 2015                  N = 71</c:v>
                </c:pt>
                <c:pt idx="5">
                  <c:v>Jan 2016                   N = 55</c:v>
                </c:pt>
              </c:strCache>
            </c:strRef>
          </c:cat>
          <c:val>
            <c:numRef>
              <c:f>'Magnet formatted'!$F$41:$F$46</c:f>
              <c:numCache>
                <c:formatCode>0%</c:formatCode>
                <c:ptCount val="6"/>
                <c:pt idx="0">
                  <c:v>0.53</c:v>
                </c:pt>
                <c:pt idx="1">
                  <c:v>0.92</c:v>
                </c:pt>
                <c:pt idx="2">
                  <c:v>0.97</c:v>
                </c:pt>
                <c:pt idx="3">
                  <c:v>0.93</c:v>
                </c:pt>
                <c:pt idx="4">
                  <c:v>0.92</c:v>
                </c:pt>
                <c:pt idx="5">
                  <c:v>0.96</c:v>
                </c:pt>
              </c:numCache>
            </c:numRef>
          </c:val>
        </c:ser>
        <c:ser>
          <c:idx val="4"/>
          <c:order val="4"/>
          <c:tx>
            <c:strRef>
              <c:f>'Magnet formatted'!$G$40</c:f>
              <c:strCache>
                <c:ptCount val="1"/>
                <c:pt idx="0">
                  <c:v>% Observed (S)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cat>
            <c:strRef>
              <c:f>'Magnet formatted'!$B$41:$B$46</c:f>
              <c:strCache>
                <c:ptCount val="6"/>
                <c:pt idx="0">
                  <c:v>Feb 2015                 N = 79</c:v>
                </c:pt>
                <c:pt idx="1">
                  <c:v>May 2015                 N = 70</c:v>
                </c:pt>
                <c:pt idx="2">
                  <c:v>July 2015                  N = 67</c:v>
                </c:pt>
                <c:pt idx="3">
                  <c:v>Sept 2015                 N = 67</c:v>
                </c:pt>
                <c:pt idx="4">
                  <c:v>Nov 2015                  N = 71</c:v>
                </c:pt>
                <c:pt idx="5">
                  <c:v>Jan 2016                   N = 55</c:v>
                </c:pt>
              </c:strCache>
            </c:strRef>
          </c:cat>
          <c:val>
            <c:numRef>
              <c:f>'Magnet formatted'!$G$41:$G$46</c:f>
              <c:numCache>
                <c:formatCode>0%</c:formatCode>
                <c:ptCount val="6"/>
                <c:pt idx="0">
                  <c:v>0.27</c:v>
                </c:pt>
                <c:pt idx="1">
                  <c:v>0.89</c:v>
                </c:pt>
                <c:pt idx="2">
                  <c:v>0.7</c:v>
                </c:pt>
                <c:pt idx="3">
                  <c:v>0.85</c:v>
                </c:pt>
                <c:pt idx="4">
                  <c:v>0.89</c:v>
                </c:pt>
                <c:pt idx="5">
                  <c:v>0.87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9763816"/>
        <c:axId val="439764600"/>
      </c:barChart>
      <c:catAx>
        <c:axId val="439763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r>
                  <a:rPr lang="en-US" sz="1800">
                    <a:solidFill>
                      <a:sysClr val="windowText" lastClr="000000"/>
                    </a:solidFill>
                  </a:rPr>
                  <a:t>Month</a:t>
                </a:r>
                <a:r>
                  <a:rPr lang="en-US" sz="1800" baseline="0">
                    <a:solidFill>
                      <a:sysClr val="windowText" lastClr="000000"/>
                    </a:solidFill>
                  </a:rPr>
                  <a:t> and Year of Observation</a:t>
                </a:r>
                <a:endParaRPr lang="en-US" sz="18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4491300316922256"/>
              <c:y val="0.960565861470706"/>
            </c:manualLayout>
          </c:layout>
          <c:overlay val="0"/>
        </c:title>
        <c:numFmt formatCode="[$-409]mmm\-yy;@" sourceLinked="0"/>
        <c:majorTickMark val="out"/>
        <c:minorTickMark val="none"/>
        <c:tickLblPos val="nextTo"/>
        <c:crossAx val="439764600"/>
        <c:crosses val="autoZero"/>
        <c:auto val="1"/>
        <c:lblAlgn val="ctr"/>
        <c:lblOffset val="100"/>
        <c:noMultiLvlLbl val="0"/>
      </c:catAx>
      <c:valAx>
        <c:axId val="439764600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r>
                  <a:rPr lang="en-US" sz="1800">
                    <a:solidFill>
                      <a:sysClr val="windowText" lastClr="000000"/>
                    </a:solidFill>
                  </a:rPr>
                  <a:t>% Observations with I-PASS Element</a:t>
                </a:r>
              </a:p>
            </c:rich>
          </c:tx>
          <c:layout>
            <c:manualLayout>
              <c:xMode val="edge"/>
              <c:yMode val="edge"/>
              <c:x val="0.12397256747917004"/>
              <c:y val="0.19195782730548511"/>
            </c:manualLayout>
          </c:layout>
          <c:overlay val="0"/>
        </c:title>
        <c:numFmt formatCode="0%" sourceLinked="0"/>
        <c:majorTickMark val="none"/>
        <c:minorTickMark val="none"/>
        <c:tickLblPos val="nextTo"/>
        <c:crossAx val="43976381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  <c:userShapes r:id="rId2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0.004</cdr:x>
      <cdr:y>0.92809</cdr:y>
    </cdr:from>
    <cdr:to>
      <cdr:x>0.12388</cdr:x>
      <cdr:y>0.99729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" y="5212080"/>
          <a:ext cx="914414" cy="388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/>
            <a:t>Pilot Study</a:t>
          </a:r>
        </a:p>
      </cdr:txBody>
    </cdr:sp>
  </cdr:relSizeAnchor>
  <cdr:relSizeAnchor xmlns:cdr="http://schemas.openxmlformats.org/drawingml/2006/chartDrawing">
    <cdr:from>
      <cdr:x>0.10667</cdr:x>
      <cdr:y>0.84939</cdr:y>
    </cdr:from>
    <cdr:to>
      <cdr:x>0.31846</cdr:x>
      <cdr:y>0.92537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904702" y="4770120"/>
          <a:ext cx="1796188" cy="4267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0.67205</cdr:x>
      <cdr:y>0.06305</cdr:y>
    </cdr:from>
    <cdr:to>
      <cdr:x>0.80189</cdr:x>
      <cdr:y>0.0971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163031" y="409560"/>
          <a:ext cx="1383896" cy="221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ysClr val="windowText" lastClr="000000"/>
              </a:solidFill>
            </a:rPr>
            <a:t>Post</a:t>
          </a:r>
          <a:r>
            <a:rPr lang="en-US" sz="1400" b="1" dirty="0" smtClean="0">
              <a:solidFill>
                <a:schemeClr val="accent2">
                  <a:lumMod val="75000"/>
                </a:schemeClr>
              </a:solidFill>
            </a:rPr>
            <a:t> </a:t>
          </a:r>
          <a:endParaRPr lang="en-US" sz="14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0.56901</cdr:x>
      <cdr:y>0.10679</cdr:y>
    </cdr:from>
    <cdr:to>
      <cdr:x>0.91242</cdr:x>
      <cdr:y>0.16212</cdr:y>
    </cdr:to>
    <cdr:sp macro="" textlink="">
      <cdr:nvSpPr>
        <cdr:cNvPr id="15" name="Left Brace 7"/>
        <cdr:cNvSpPr/>
      </cdr:nvSpPr>
      <cdr:spPr>
        <a:xfrm xmlns:a="http://schemas.openxmlformats.org/drawingml/2006/main" rot="5400000">
          <a:off x="7700947" y="-887529"/>
          <a:ext cx="387886" cy="3660267"/>
        </a:xfrm>
        <a:prstGeom xmlns:a="http://schemas.openxmlformats.org/drawingml/2006/main" prst="leftBrace">
          <a:avLst>
            <a:gd name="adj1" fmla="val 20136"/>
            <a:gd name="adj2" fmla="val 50000"/>
          </a:avLst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tx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US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0.39358</cdr:x>
      <cdr:y>0.06761</cdr:y>
    </cdr:from>
    <cdr:to>
      <cdr:x>0.52342</cdr:x>
      <cdr:y>0.10166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195002" y="439216"/>
          <a:ext cx="1383896" cy="221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ysClr val="windowText" lastClr="000000"/>
              </a:solidFill>
            </a:rPr>
            <a:t>Intervention</a:t>
          </a:r>
          <a:r>
            <a:rPr lang="en-US" sz="1400" b="1" dirty="0" smtClean="0">
              <a:solidFill>
                <a:srgbClr val="C0504D">
                  <a:lumMod val="75000"/>
                </a:srgbClr>
              </a:solidFill>
            </a:rPr>
            <a:t> </a:t>
          </a:r>
          <a:endParaRPr lang="en-US" sz="1400" b="1" dirty="0">
            <a:solidFill>
              <a:srgbClr val="C0504D">
                <a:lumMod val="75000"/>
              </a:srgbClr>
            </a:solidFill>
          </a:endParaRPr>
        </a:p>
      </cdr:txBody>
    </cdr:sp>
  </cdr:relSizeAnchor>
  <cdr:relSizeAnchor xmlns:cdr="http://schemas.openxmlformats.org/drawingml/2006/chartDrawing">
    <cdr:from>
      <cdr:x>0.23352</cdr:x>
      <cdr:y>0.10555</cdr:y>
    </cdr:from>
    <cdr:to>
      <cdr:x>0.32797</cdr:x>
      <cdr:y>0.16229</cdr:y>
    </cdr:to>
    <cdr:sp macro="" textlink="">
      <cdr:nvSpPr>
        <cdr:cNvPr id="7" name="Left Brace 6"/>
        <cdr:cNvSpPr/>
      </cdr:nvSpPr>
      <cdr:spPr>
        <a:xfrm xmlns:a="http://schemas.openxmlformats.org/drawingml/2006/main" rot="5400000">
          <a:off x="2808013" y="366588"/>
          <a:ext cx="368586" cy="1006735"/>
        </a:xfrm>
        <a:prstGeom xmlns:a="http://schemas.openxmlformats.org/drawingml/2006/main" prst="leftBrace">
          <a:avLst>
            <a:gd name="adj1" fmla="val 20136"/>
            <a:gd name="adj2" fmla="val 50000"/>
          </a:avLst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tx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US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0.21429</cdr:x>
      <cdr:y>0.06762</cdr:y>
    </cdr:from>
    <cdr:to>
      <cdr:x>0.34413</cdr:x>
      <cdr:y>0.10167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283993" y="439288"/>
          <a:ext cx="1383896" cy="221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ysClr val="windowText" lastClr="000000"/>
              </a:solidFill>
            </a:rPr>
            <a:t>Pre</a:t>
          </a:r>
          <a:r>
            <a:rPr lang="en-US" sz="1400" b="1" dirty="0" smtClean="0">
              <a:solidFill>
                <a:srgbClr val="C0504D">
                  <a:lumMod val="75000"/>
                </a:srgbClr>
              </a:solidFill>
            </a:rPr>
            <a:t> </a:t>
          </a:r>
          <a:endParaRPr lang="en-US" sz="1400" b="1" dirty="0">
            <a:solidFill>
              <a:srgbClr val="C0504D">
                <a:lumMod val="75000"/>
              </a:srgbClr>
            </a:solidFill>
          </a:endParaRPr>
        </a:p>
      </cdr:txBody>
    </cdr:sp>
  </cdr:relSizeAnchor>
  <cdr:relSizeAnchor xmlns:cdr="http://schemas.openxmlformats.org/drawingml/2006/chartDrawing">
    <cdr:from>
      <cdr:x>0.33959</cdr:x>
      <cdr:y>0.10543</cdr:y>
    </cdr:from>
    <cdr:to>
      <cdr:x>0.56439</cdr:x>
      <cdr:y>0.16217</cdr:y>
    </cdr:to>
    <cdr:sp macro="" textlink="">
      <cdr:nvSpPr>
        <cdr:cNvPr id="9" name="Left Brace 8"/>
        <cdr:cNvSpPr/>
      </cdr:nvSpPr>
      <cdr:spPr>
        <a:xfrm xmlns:a="http://schemas.openxmlformats.org/drawingml/2006/main" rot="5400000">
          <a:off x="4633226" y="-328854"/>
          <a:ext cx="368587" cy="2396041"/>
        </a:xfrm>
        <a:prstGeom xmlns:a="http://schemas.openxmlformats.org/drawingml/2006/main" prst="leftBrace">
          <a:avLst>
            <a:gd name="adj1" fmla="val 20136"/>
            <a:gd name="adj2" fmla="val 50000"/>
          </a:avLst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tx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US">
            <a:solidFill>
              <a:srgbClr val="C0504D">
                <a:lumMod val="75000"/>
              </a:srgbClr>
            </a:solidFill>
          </a:endParaRPr>
        </a:p>
      </cdr:txBody>
    </cdr:sp>
  </cdr:relSizeAnchor>
  <cdr:relSizeAnchor xmlns:cdr="http://schemas.openxmlformats.org/drawingml/2006/chartDrawing">
    <cdr:from>
      <cdr:x>0.01667</cdr:x>
      <cdr:y>0.96384</cdr:y>
    </cdr:from>
    <cdr:to>
      <cdr:x>0.20082</cdr:x>
      <cdr:y>1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52400" y="6556989"/>
          <a:ext cx="1683925" cy="24386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7A503-07BB-4304-BAEC-FD12BAD74A1D}" type="datetimeFigureOut">
              <a:rPr lang="en-US" smtClean="0"/>
              <a:pPr/>
              <a:t>3/10/2017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06B0C-B093-48CF-AEFB-AB7BAF0AAE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1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79646"/>
              </a:buClr>
              <a:buSzTx/>
              <a:buFont typeface="Wingdings" pitchFamily="2" charset="2"/>
              <a:buNone/>
            </a:pPr>
            <a:r>
              <a:rPr lang="en-US" sz="1200" b="0" u="sng" dirty="0" smtClean="0">
                <a:latin typeface="Franklin Gothic Book" pitchFamily="34" charset="0"/>
                <a:ea typeface="ＭＳ Ｐゴシック" pitchFamily="34" charset="-128"/>
              </a:rPr>
              <a:t>Permissions:</a:t>
            </a:r>
          </a:p>
          <a:p>
            <a:pPr>
              <a:buClr>
                <a:srgbClr val="F79646"/>
              </a:buClr>
              <a:buSzTx/>
              <a:buFont typeface="Wingdings" pitchFamily="2" charset="2"/>
              <a:buNone/>
            </a:pPr>
            <a:endParaRPr lang="en-US" sz="1200" b="0" u="sng" dirty="0" smtClean="0">
              <a:latin typeface="Franklin Gothic Book" pitchFamily="34" charset="0"/>
              <a:ea typeface="ＭＳ Ｐゴシック" pitchFamily="34" charset="-128"/>
            </a:endParaRPr>
          </a:p>
          <a:p>
            <a:pPr marL="171450" lvl="0" indent="-171450">
              <a:buClrTx/>
              <a:buSzTx/>
              <a:buFont typeface="Wingdings" pitchFamily="2" charset="2"/>
              <a:buChar char="§"/>
            </a:pPr>
            <a:r>
              <a:rPr lang="en-US" sz="1200" b="0" dirty="0" smtClean="0">
                <a:latin typeface="Franklin Gothic Book" pitchFamily="34" charset="0"/>
                <a:ea typeface="ＭＳ Ｐゴシック" pitchFamily="34" charset="-128"/>
              </a:rPr>
              <a:t>The IIPE logo is used with permission from the Initiative for Innovation in Pediatric Education</a:t>
            </a:r>
          </a:p>
          <a:p>
            <a:pPr marL="171450" lvl="0" indent="-171450">
              <a:buClrTx/>
              <a:buSzTx/>
              <a:buFont typeface="Wingdings" pitchFamily="2" charset="2"/>
              <a:buChar char="§"/>
            </a:pPr>
            <a:r>
              <a:rPr lang="en-US" sz="1200" b="0" dirty="0" smtClean="0">
                <a:latin typeface="Franklin Gothic Book" pitchFamily="34" charset="0"/>
                <a:ea typeface="ＭＳ Ｐゴシック" pitchFamily="34" charset="-128"/>
              </a:rPr>
              <a:t>The PRIS logo is used with permission from the Pediatric Research in Inpatient Settings Network</a:t>
            </a:r>
          </a:p>
          <a:p>
            <a:pPr marL="171450" lvl="0" indent="-171450">
              <a:buClrTx/>
              <a:buSzTx/>
              <a:buFont typeface="Wingdings" pitchFamily="2" charset="2"/>
              <a:buChar char="§"/>
            </a:pPr>
            <a:r>
              <a:rPr lang="en-US" sz="1200" dirty="0" smtClean="0">
                <a:latin typeface="Franklin Gothic Book" pitchFamily="34" charset="0"/>
              </a:rPr>
              <a:t>Some content in the I-PASS Handoff Study Curriculum includes materials adapted from </a:t>
            </a:r>
            <a:r>
              <a:rPr lang="en-US" sz="1200" dirty="0" err="1" smtClean="0">
                <a:latin typeface="Franklin Gothic Book" pitchFamily="34" charset="0"/>
              </a:rPr>
              <a:t>TeamSTEPPS</a:t>
            </a:r>
            <a:r>
              <a:rPr lang="en-US" sz="1200" baseline="30000" dirty="0" err="1" smtClean="0">
                <a:latin typeface="Franklin Gothic Book" pitchFamily="34" charset="0"/>
              </a:rPr>
              <a:t>TM</a:t>
            </a:r>
            <a:r>
              <a:rPr lang="en-US" sz="1200" dirty="0" smtClean="0">
                <a:latin typeface="Franklin Gothic Book" pitchFamily="34" charset="0"/>
              </a:rPr>
              <a:t>, an evidence-based teamwork curriculum developed by the Agency for Healthcare Research and Quality. All materials are used with permission.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1200" dirty="0" smtClean="0">
                <a:latin typeface="Franklin Gothic Book" pitchFamily="34" charset="0"/>
              </a:rPr>
              <a:t>This</a:t>
            </a:r>
            <a:r>
              <a:rPr lang="en-US" sz="1200" baseline="0" dirty="0" smtClean="0">
                <a:latin typeface="Franklin Gothic Book" pitchFamily="34" charset="0"/>
              </a:rPr>
              <a:t> presentation contains </a:t>
            </a:r>
            <a:r>
              <a:rPr lang="en-US" sz="1200" dirty="0" smtClean="0">
                <a:latin typeface="Franklin Gothic Book" pitchFamily="34" charset="0"/>
              </a:rPr>
              <a:t>copyrighted materials with</a:t>
            </a:r>
            <a:r>
              <a:rPr lang="en-US" sz="1200" baseline="0" dirty="0" smtClean="0">
                <a:latin typeface="Franklin Gothic Book" pitchFamily="34" charset="0"/>
              </a:rPr>
              <a:t> </a:t>
            </a:r>
            <a:r>
              <a:rPr lang="en-US" sz="1200" dirty="0" smtClean="0">
                <a:latin typeface="Franklin Gothic Book" pitchFamily="34" charset="0"/>
              </a:rPr>
              <a:t>permission from Boston Children’s Hospital and the I-PASS Study Group.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1200" dirty="0" smtClean="0">
              <a:latin typeface="Franklin Gothic Book" pitchFamily="34" charset="0"/>
            </a:endParaRPr>
          </a:p>
          <a:p>
            <a:pPr>
              <a:buClr>
                <a:srgbClr val="F79646"/>
              </a:buClr>
              <a:buSzTx/>
              <a:buFont typeface="Wingdings" pitchFamily="2" charset="2"/>
              <a:buChar char="§"/>
            </a:pPr>
            <a:endParaRPr lang="en-US" sz="1200" b="0" dirty="0" smtClean="0">
              <a:latin typeface="Franklin Gothic Book" pitchFamily="34" charset="0"/>
              <a:ea typeface="ＭＳ Ｐゴシック" pitchFamily="34" charset="-128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3FA73-5192-4CD5-9CF7-1E10601ED8F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1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r>
              <a:rPr lang="en-US" baseline="0" dirty="0" smtClean="0"/>
              <a:t> failures, including failures in handoff communication, are the major root cause of sentinel events reported to the JCAHO</a:t>
            </a:r>
          </a:p>
          <a:p>
            <a:pPr>
              <a:buClr>
                <a:srgbClr val="F79646"/>
              </a:buClr>
              <a:buSzTx/>
              <a:buFont typeface="Wingdings" pitchFamily="2" charset="2"/>
              <a:buNone/>
            </a:pPr>
            <a:endParaRPr lang="en-US" sz="1200" b="1" dirty="0" smtClean="0">
              <a:latin typeface="Franklin Gothic Book" pitchFamily="34" charset="0"/>
              <a:ea typeface="ＭＳ Ｐゴシック" pitchFamily="34" charset="-128"/>
            </a:endParaRPr>
          </a:p>
          <a:p>
            <a:pPr>
              <a:buClr>
                <a:srgbClr val="F79646"/>
              </a:buClr>
              <a:buSzTx/>
              <a:buFont typeface="Wingdings" pitchFamily="2" charset="2"/>
              <a:buNone/>
            </a:pPr>
            <a:r>
              <a:rPr lang="en-US" sz="1200" b="0" u="sng" dirty="0" smtClean="0">
                <a:latin typeface="Franklin Gothic Book" pitchFamily="34" charset="0"/>
                <a:ea typeface="ＭＳ Ｐゴシック" pitchFamily="34" charset="-128"/>
              </a:rPr>
              <a:t>Reference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b="0" dirty="0" smtClean="0"/>
              <a:t>The Joint Commission. Sentinel event statistics data: root causes by event type.  http://www.jointcommission.org/sentinel_event_statistics/. Accessed September 27, 2011.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06B0C-B093-48CF-AEFB-AB7BAF0AAE6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57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Wasn’t an apparent added benefit by med error rates on unit that had computer tool in place</a:t>
            </a:r>
          </a:p>
          <a:p>
            <a:endParaRPr lang="en-US" smtClean="0"/>
          </a:p>
          <a:p>
            <a:r>
              <a:rPr lang="en-US" smtClean="0"/>
              <a:t>Reviewed 1255 patient admissions for errors</a:t>
            </a:r>
          </a:p>
          <a:p>
            <a:r>
              <a:rPr lang="en-US" smtClean="0"/>
              <a:t>59%  full RHB</a:t>
            </a:r>
          </a:p>
          <a:p>
            <a:r>
              <a:rPr lang="en-US" smtClean="0"/>
              <a:t>55%  no computer tool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D6AF4C-5652-4050-8729-FEF04C8D7183}" type="slidenum">
              <a:rPr lang="en-US" smtClean="0">
                <a:latin typeface="Calibri" pitchFamily="34" charset="0"/>
                <a:ea typeface="MS PGothic" pitchFamily="34" charset="-128"/>
              </a:rPr>
              <a:pPr/>
              <a:t>4</a:t>
            </a:fld>
            <a:endParaRPr lang="en-US" smtClean="0"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611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02756" indent="-270291"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081164" indent="-216233"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13629" indent="-216233"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946095" indent="-216233"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378560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811026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243491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675957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FD23F557-BE4E-3844-8FCF-43DE3534DBC6}" type="slidenum">
              <a:rPr lang="en-US"/>
              <a:pPr/>
              <a:t>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address these gaps in knowledge and further investigate this critical issue we conducted a multi site intervention study named I-PASS, or the IIPE – PRIS Accelerating Safe Signouts study which was a multi-site effort to implement a refined handoff bundle at 9 pediatric institutions. </a:t>
            </a:r>
          </a:p>
          <a:p>
            <a:endParaRPr lang="en-GB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37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EAD5A-78F4-4A24-9212-BFAD174A31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9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EAD5A-78F4-4A24-9212-BFAD174A31A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44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6" name="Picture 5" descr="Wave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7" name="Picture 6" descr="Wave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8" name="Picture 7" descr="Wave9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9" name="Picture 8" descr="Wave6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10" name="Picture 9" descr="Wave3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>
            <a:noFill/>
          </a:ln>
        </p:spPr>
        <p:txBody>
          <a:bodyPr/>
          <a:lstStyle>
            <a:lvl1pPr>
              <a:defRPr b="1" cap="none" spc="0" baseline="0">
                <a:ln>
                  <a:noFill/>
                </a:ln>
                <a:solidFill>
                  <a:schemeClr val="tx2"/>
                </a:solidFill>
                <a:effectLst/>
                <a:latin typeface="Franklin Gothic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5DEA-578D-4619-A27A-FC4030824EA7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F205-7490-4238-B302-F30D051539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8" name="Picture 17" descr="new 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76400" y="609600"/>
            <a:ext cx="5955299" cy="1292245"/>
          </a:xfrm>
          <a:prstGeom prst="rect">
            <a:avLst/>
          </a:prstGeom>
        </p:spPr>
      </p:pic>
      <p:pic>
        <p:nvPicPr>
          <p:cNvPr id="19" name="Picture 18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20" name="Picture 19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21" name="Picture 20" descr="Wave2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22" name="Picture 21" descr="Wave1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23" name="Picture 22" descr="Wave9.png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24" name="Picture 23" descr="Wave6.png"/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25" name="Picture 24" descr="Wave3.png"/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pic>
        <p:nvPicPr>
          <p:cNvPr id="29" name="Picture 28" descr="new logo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76400" y="609600"/>
            <a:ext cx="5955299" cy="12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6" name="Picture 5" descr="Wave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7" name="Picture 6" descr="Wave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8" name="Picture 7" descr="Wave9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9" name="Picture 8" descr="Wave6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10" name="Picture 9" descr="Wave3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3204B-9205-4B55-B4F1-8CA2349A15D1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6D2A9-E807-438F-A843-CFF7F3E073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" name="Picture 14" descr="new 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76400" y="609600"/>
            <a:ext cx="5955299" cy="1292245"/>
          </a:xfrm>
          <a:prstGeom prst="rect">
            <a:avLst/>
          </a:prstGeom>
        </p:spPr>
      </p:pic>
      <p:pic>
        <p:nvPicPr>
          <p:cNvPr id="16" name="Picture 15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17" name="Picture 16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18" name="Picture 17" descr="Wave2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19" name="Picture 18" descr="Wave1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20" name="Picture 19" descr="Wave9.png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21" name="Picture 20" descr="Wave6.png"/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22" name="Picture 21" descr="Wave3.png"/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pic>
        <p:nvPicPr>
          <p:cNvPr id="23" name="Picture 22" descr="new logo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76400" y="609600"/>
            <a:ext cx="5955299" cy="12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6" name="Picture 5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7" name="Picture 6" descr="Wave10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58" y="274638"/>
            <a:ext cx="7485841" cy="1143000"/>
          </a:xfrm>
        </p:spPr>
        <p:txBody>
          <a:bodyPr>
            <a:normAutofit/>
          </a:bodyPr>
          <a:lstStyle>
            <a:lvl1pPr algn="ctr">
              <a:defRPr sz="3400"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959" y="1417638"/>
            <a:ext cx="7485840" cy="4708525"/>
          </a:xfrm>
        </p:spPr>
        <p:txBody>
          <a:bodyPr/>
          <a:lstStyle>
            <a:lvl1pPr>
              <a:buClr>
                <a:schemeClr val="accent6"/>
              </a:buClr>
              <a:buSzPct val="100000"/>
              <a:buFont typeface="Wingdings" charset="2"/>
              <a:buChar char="§"/>
              <a:defRPr sz="3000" b="1"/>
            </a:lvl1pPr>
            <a:lvl2pPr>
              <a:buSzPct val="100000"/>
              <a:buFont typeface="Arial"/>
              <a:buChar char="•"/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8AEBA-AFDF-4EB3-9626-16EF41E5C37D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6DC96-860A-4E26-9B00-E2E33BBC87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5200" y="65339"/>
            <a:ext cx="1700284" cy="40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13" name="Picture 12" descr="Wave8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14" name="Picture 13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15" name="Picture 14" descr="Wave10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5200" y="65339"/>
            <a:ext cx="1700284" cy="40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14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8C1C2-5B08-43CC-BCB8-C990A0A396C7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6BAC1-D6F5-41A3-903D-926E890C4D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6" name="Picture 5" descr="Wave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7" name="Picture 6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8" name="Picture 7" descr="Wave10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58" y="274638"/>
            <a:ext cx="7485841" cy="1143000"/>
          </a:xfrm>
        </p:spPr>
        <p:txBody>
          <a:bodyPr>
            <a:normAutofit/>
          </a:bodyPr>
          <a:lstStyle>
            <a:lvl1pPr algn="ctr">
              <a:defRPr sz="3600"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959" y="1417638"/>
            <a:ext cx="3752041" cy="4708525"/>
          </a:xfrm>
        </p:spPr>
        <p:txBody>
          <a:bodyPr/>
          <a:lstStyle>
            <a:lvl1pPr>
              <a:buClr>
                <a:schemeClr val="accent6"/>
              </a:buClr>
              <a:buSzPct val="100000"/>
              <a:buFont typeface="Wingdings" charset="2"/>
              <a:buChar char="§"/>
              <a:defRPr sz="3000" b="1"/>
            </a:lvl1pPr>
            <a:lvl2pPr>
              <a:buFont typeface="Arial"/>
              <a:buChar char="•"/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953000" y="1417638"/>
            <a:ext cx="3903662" cy="4708525"/>
          </a:xfrm>
        </p:spPr>
        <p:txBody>
          <a:bodyPr/>
          <a:lstStyle>
            <a:lvl1pPr>
              <a:defRPr sz="3000" b="1"/>
            </a:lvl1pPr>
            <a:lvl2pPr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D2B5F-04BE-45DB-B819-66E7A686E1F4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7F98-75E4-4425-A39A-BC9CFC16A6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76200"/>
            <a:ext cx="1700212" cy="407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15" name="Picture 14" descr="Wave8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16" name="Picture 15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17" name="Picture 16" descr="Wave10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76200"/>
            <a:ext cx="1700212" cy="407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54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55C07-19B8-4E34-824A-7E0A0A003FE4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85E7E-3E9E-450F-B8F5-08CCA843F4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8C544-B85B-4CEC-9F7E-BA0C7F2D27E1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19E8D-F6A3-4E51-B614-0FB4D5642B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0BFB-B86E-4053-9D9F-C04C183F58CF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9F5CD-FE75-4354-82C9-B80324652D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0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BBF30-F381-4A05-9405-B2B736369174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39CF9-CA00-4F06-B234-FE3F1D2DFD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1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A3D4C-C639-4870-9D03-044168004018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13A69-722A-4E0A-ADBA-D7519CCB2D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3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A8628-6402-48C2-9002-3CB698628611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06872-E751-4D51-A781-4F4AAADD5D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7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87CF9-16FA-4F35-AF1B-FFA3BA3D1B68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00076-8AE1-491C-98FB-77C9931057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3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7B060-FE28-4CFC-B20C-852C9E406CE2}" type="datetime1">
              <a:rPr lang="en-US" smtClean="0"/>
              <a:pPr>
                <a:defRPr/>
              </a:pPr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B4BCD-2FAB-448B-9EE7-F9FC2D0943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3200"/>
            <a:ext cx="6954043" cy="1168400"/>
          </a:xfrm>
        </p:spPr>
        <p:txBody>
          <a:bodyPr anchor="t"/>
          <a:lstStyle>
            <a:lvl1pPr algn="l">
              <a:defRPr sz="4400" b="1" cap="none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72" y="6451196"/>
            <a:ext cx="1597056" cy="40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urved Right Arrow 8"/>
          <p:cNvSpPr/>
          <p:nvPr userDrawn="1"/>
        </p:nvSpPr>
        <p:spPr>
          <a:xfrm>
            <a:off x="417528" y="2438400"/>
            <a:ext cx="954072" cy="978408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61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04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17268-A8E7-41D0-AF10-76837B02DC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04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17268-A8E7-41D0-AF10-76837B02DC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hidden">
          <a:xfrm>
            <a:off x="1716088" y="1690688"/>
            <a:ext cx="7427912" cy="18907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1716088" y="1690688"/>
            <a:ext cx="574675" cy="6429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2281238" y="1066800"/>
            <a:ext cx="585787" cy="6350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2281238" y="1690688"/>
            <a:ext cx="585787" cy="64293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1141413" y="2324100"/>
            <a:ext cx="584200" cy="63341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0" name="Rectangle 12"/>
          <p:cNvSpPr>
            <a:spLocks noChangeArrowheads="1"/>
          </p:cNvSpPr>
          <p:nvPr userDrawn="1"/>
        </p:nvSpPr>
        <p:spPr bwMode="auto">
          <a:xfrm>
            <a:off x="0" y="2338388"/>
            <a:ext cx="582613" cy="6334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1" name="Rectangle 13"/>
          <p:cNvSpPr>
            <a:spLocks noChangeArrowheads="1"/>
          </p:cNvSpPr>
          <p:nvPr userDrawn="1"/>
        </p:nvSpPr>
        <p:spPr bwMode="auto">
          <a:xfrm>
            <a:off x="1716088" y="2324100"/>
            <a:ext cx="574675" cy="6334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2" name="Rectangle 14"/>
          <p:cNvSpPr>
            <a:spLocks noChangeArrowheads="1"/>
          </p:cNvSpPr>
          <p:nvPr userDrawn="1"/>
        </p:nvSpPr>
        <p:spPr bwMode="auto">
          <a:xfrm>
            <a:off x="609600" y="2936875"/>
            <a:ext cx="576263" cy="64452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" name="Rectangle 15"/>
          <p:cNvSpPr>
            <a:spLocks noChangeArrowheads="1"/>
          </p:cNvSpPr>
          <p:nvPr userDrawn="1"/>
        </p:nvSpPr>
        <p:spPr bwMode="auto">
          <a:xfrm>
            <a:off x="1141413" y="2936875"/>
            <a:ext cx="584200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4" name="Picture 2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6172200"/>
            <a:ext cx="3600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791200" cy="1676400"/>
          </a:xfrm>
        </p:spPr>
        <p:txBody>
          <a:bodyPr/>
          <a:lstStyle>
            <a:lvl1pPr algn="r"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>
                <a:latin typeface="+mj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dirty="0">
                <a:latin typeface="+mj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dirty="0">
                <a:latin typeface="+mj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+mj-lt"/>
              </a:defRPr>
            </a:lvl1pPr>
          </a:lstStyle>
          <a:p>
            <a:pPr>
              <a:defRPr/>
            </a:pPr>
            <a:fld id="{9C68E738-C5F4-4BBD-868B-F8691FC0E2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u="none">
                <a:solidFill>
                  <a:srgbClr val="898989"/>
                </a:solidFill>
                <a:latin typeface="Franklin Gothic Book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B93A90-C678-45DB-A5D0-217361DE8655}" type="datetime1">
              <a:rPr 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3/10/2017</a:t>
            </a:fld>
            <a:endParaRPr lang="en-US"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u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 u="none">
                <a:solidFill>
                  <a:srgbClr val="898989"/>
                </a:solidFill>
                <a:latin typeface="Franklin Gothic Book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C54B7F-1013-4B0F-AF0A-60F4FBC0563C}" type="slidenum">
              <a:rPr 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71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79646"/>
        </a:buClr>
        <a:buFont typeface="Wingdings" charset="2"/>
        <a:buChar char="§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800" dirty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643855-A6AB-4AD9-AAC3-F9DAB6CE3F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6172200"/>
            <a:ext cx="3600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40000"/>
        <a:buFont typeface="Wingdings" pitchFamily="2" charset="2"/>
        <a:buChar char="q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800" dirty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643855-A6AB-4AD9-AAC3-F9DAB6CE3F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6172200"/>
            <a:ext cx="3600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40000"/>
        <a:buFont typeface="Wingdings" pitchFamily="2" charset="2"/>
        <a:buChar char="q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800" dirty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643855-A6AB-4AD9-AAC3-F9DAB6CE3F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A5C8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6172200"/>
            <a:ext cx="3600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9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40000"/>
        <a:buFont typeface="Wingdings" pitchFamily="2" charset="2"/>
        <a:buChar char="q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ipassinstitute.com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2819400"/>
            <a:ext cx="8610600" cy="1470025"/>
          </a:xfrm>
        </p:spPr>
        <p:txBody>
          <a:bodyPr/>
          <a:lstStyle/>
          <a:p>
            <a:r>
              <a:rPr lang="en-US" sz="4000" dirty="0" smtClean="0">
                <a:latin typeface="Franklin Gothic Medium" pitchFamily="34" charset="0"/>
              </a:rPr>
              <a:t>I-PASS:</a:t>
            </a:r>
            <a:br>
              <a:rPr lang="en-US" sz="4000" dirty="0" smtClean="0">
                <a:latin typeface="Franklin Gothic Medium" pitchFamily="34" charset="0"/>
              </a:rPr>
            </a:br>
            <a:r>
              <a:rPr lang="en-US" sz="4000" dirty="0" smtClean="0">
                <a:latin typeface="Franklin Gothic Medium" pitchFamily="34" charset="0"/>
              </a:rPr>
              <a:t>Improving, Disseminating, and Sustaining Safer Handoffs</a:t>
            </a:r>
            <a:br>
              <a:rPr lang="en-US" sz="4000" dirty="0" smtClean="0">
                <a:latin typeface="Franklin Gothic Medium" pitchFamily="34" charset="0"/>
              </a:rPr>
            </a:br>
            <a:r>
              <a:rPr lang="en-US" sz="2000" dirty="0" smtClean="0">
                <a:latin typeface="Franklin Gothic Medium" pitchFamily="34" charset="0"/>
              </a:rPr>
              <a:t/>
            </a:r>
            <a:br>
              <a:rPr lang="en-US" sz="2000" dirty="0" smtClean="0">
                <a:latin typeface="Franklin Gothic Medium" pitchFamily="34" charset="0"/>
              </a:rPr>
            </a:br>
            <a:r>
              <a:rPr lang="en-US" sz="4000" dirty="0">
                <a:latin typeface="Franklin Gothic Medium" pitchFamily="34" charset="0"/>
              </a:rPr>
              <a:t/>
            </a:r>
            <a:br>
              <a:rPr lang="en-US" sz="4000" dirty="0">
                <a:latin typeface="Franklin Gothic Medium" pitchFamily="34" charset="0"/>
              </a:rPr>
            </a:br>
            <a:endParaRPr lang="en-US" sz="40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-3313" y="3962400"/>
            <a:ext cx="9144000" cy="1371600"/>
          </a:xfrm>
        </p:spPr>
        <p:txBody>
          <a:bodyPr numCol="1"/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Christopher P. Landrigan, MD, MPH</a:t>
            </a: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Massachusetts Coalition for the Prevention of Medical Errors</a:t>
            </a: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March 30, 2017</a:t>
            </a:r>
          </a:p>
        </p:txBody>
      </p:sp>
    </p:spTree>
    <p:extLst>
      <p:ext uri="{BB962C8B-B14F-4D97-AF65-F5344CB8AC3E}">
        <p14:creationId xmlns:p14="http://schemas.microsoft.com/office/powerpoint/2010/main" val="41411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7" y="253442"/>
            <a:ext cx="7485841" cy="1143000"/>
          </a:xfrm>
        </p:spPr>
        <p:txBody>
          <a:bodyPr/>
          <a:lstStyle/>
          <a:p>
            <a:r>
              <a:rPr lang="en-US" sz="3600" dirty="0">
                <a:latin typeface="Franklin Gothic Medium" pitchFamily="34" charset="0"/>
                <a:ea typeface="ＭＳ Ｐゴシック" charset="-128"/>
              </a:rPr>
              <a:t>Communication Failures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 l="5000" t="8604" r="2750" b="11583"/>
          <a:stretch>
            <a:fillRect/>
          </a:stretch>
        </p:blipFill>
        <p:spPr>
          <a:xfrm>
            <a:off x="1143000" y="1392924"/>
            <a:ext cx="7209537" cy="426720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137138" y="5660125"/>
            <a:ext cx="72153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u="none" dirty="0">
                <a:latin typeface="Franklin Gothic Book" pitchFamily="34" charset="0"/>
                <a:cs typeface="Calibri" pitchFamily="34" charset="0"/>
              </a:rPr>
              <a:t>Joint Commission.</a:t>
            </a:r>
            <a:r>
              <a:rPr lang="en-US" u="none" dirty="0" smtClean="0">
                <a:latin typeface="Franklin Gothic Book" pitchFamily="34" charset="0"/>
                <a:cs typeface="Calibri" pitchFamily="34" charset="0"/>
              </a:rPr>
              <a:t> (2011). Sentinel Event Statistics Data - Root Causes by Event Type (2004 - Third Quarter 2011)</a:t>
            </a:r>
            <a:endParaRPr lang="en-US" u="none" baseline="30000" dirty="0">
              <a:latin typeface="Franklin Gothic Book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6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-17463"/>
            <a:ext cx="8229600" cy="1389063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MS PGothic" pitchFamily="34" charset="-128"/>
              </a:rPr>
              <a:t>Handoff Bundle Intervention: </a:t>
            </a:r>
            <a:br>
              <a:rPr lang="en-US" dirty="0" smtClean="0">
                <a:ea typeface="MS PGothic" pitchFamily="34" charset="-128"/>
              </a:rPr>
            </a:br>
            <a:r>
              <a:rPr lang="en-US" dirty="0" smtClean="0">
                <a:ea typeface="MS PGothic" pitchFamily="34" charset="-128"/>
              </a:rPr>
              <a:t>Boston Children’s Hospital</a:t>
            </a:r>
          </a:p>
        </p:txBody>
      </p:sp>
      <p:pic>
        <p:nvPicPr>
          <p:cNvPr id="32771" name="Picture 6" descr="doc-moni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3494" y="4376737"/>
            <a:ext cx="1149507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8" descr="communicat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14500"/>
            <a:ext cx="21653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9"/>
          <p:cNvSpPr txBox="1">
            <a:spLocks noChangeArrowheads="1"/>
          </p:cNvSpPr>
          <p:nvPr/>
        </p:nvSpPr>
        <p:spPr bwMode="auto">
          <a:xfrm>
            <a:off x="3048000" y="5301455"/>
            <a:ext cx="304799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Computerized Handoff </a:t>
            </a:r>
            <a:r>
              <a:rPr lang="en-US" sz="2000" b="1" dirty="0" smtClean="0"/>
              <a:t>Tool </a:t>
            </a:r>
            <a:r>
              <a:rPr lang="en-US" sz="2000" b="1" i="1" dirty="0" smtClean="0"/>
              <a:t>(Unit 1 only)</a:t>
            </a:r>
            <a:endParaRPr lang="en-US" sz="2000" b="1" i="1" dirty="0"/>
          </a:p>
        </p:txBody>
      </p:sp>
      <p:sp>
        <p:nvSpPr>
          <p:cNvPr id="32774" name="Text Box 10"/>
          <p:cNvSpPr txBox="1">
            <a:spLocks noChangeArrowheads="1"/>
          </p:cNvSpPr>
          <p:nvPr/>
        </p:nvSpPr>
        <p:spPr bwMode="auto">
          <a:xfrm>
            <a:off x="152400" y="3524250"/>
            <a:ext cx="2133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Communication and </a:t>
            </a:r>
            <a:r>
              <a:rPr lang="en-US" sz="2000" b="1" dirty="0" smtClean="0"/>
              <a:t>handoff skills</a:t>
            </a:r>
            <a:r>
              <a:rPr lang="en-US" sz="2400" b="1" dirty="0" smtClean="0"/>
              <a:t> </a:t>
            </a:r>
            <a:r>
              <a:rPr lang="en-US" sz="2000" b="1" dirty="0"/>
              <a:t>training</a:t>
            </a:r>
          </a:p>
        </p:txBody>
      </p:sp>
      <p:sp>
        <p:nvSpPr>
          <p:cNvPr id="32775" name="Text Box 11"/>
          <p:cNvSpPr txBox="1">
            <a:spLocks noChangeArrowheads="1"/>
          </p:cNvSpPr>
          <p:nvPr/>
        </p:nvSpPr>
        <p:spPr bwMode="auto">
          <a:xfrm>
            <a:off x="4419600" y="2360613"/>
            <a:ext cx="5921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sp>
        <p:nvSpPr>
          <p:cNvPr id="32776" name="Text Box 12"/>
          <p:cNvSpPr txBox="1">
            <a:spLocks noChangeArrowheads="1"/>
          </p:cNvSpPr>
          <p:nvPr/>
        </p:nvSpPr>
        <p:spPr bwMode="auto">
          <a:xfrm>
            <a:off x="7027862" y="2360613"/>
            <a:ext cx="5921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= </a:t>
            </a:r>
          </a:p>
        </p:txBody>
      </p:sp>
      <p:sp>
        <p:nvSpPr>
          <p:cNvPr id="32777" name="Text Box 13"/>
          <p:cNvSpPr txBox="1">
            <a:spLocks noChangeArrowheads="1"/>
          </p:cNvSpPr>
          <p:nvPr/>
        </p:nvSpPr>
        <p:spPr bwMode="auto">
          <a:xfrm>
            <a:off x="7162800" y="1809750"/>
            <a:ext cx="2133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/>
              <a:t>Resident </a:t>
            </a:r>
          </a:p>
          <a:p>
            <a:pPr algn="ctr"/>
            <a:r>
              <a:rPr lang="en-US" sz="2800" b="1" dirty="0"/>
              <a:t>Handoff </a:t>
            </a:r>
          </a:p>
          <a:p>
            <a:pPr algn="ctr"/>
            <a:r>
              <a:rPr lang="en-US" sz="2800" b="1" dirty="0"/>
              <a:t>Bundle</a:t>
            </a:r>
          </a:p>
          <a:p>
            <a:pPr algn="ctr"/>
            <a:r>
              <a:rPr lang="en-US" sz="2800" b="1" dirty="0"/>
              <a:t> (RHB) 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603500" y="3724305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Mnemonic</a:t>
            </a:r>
            <a:endParaRPr lang="en-US" sz="2000" b="1" dirty="0"/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166938" y="2359025"/>
            <a:ext cx="59372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/>
              <a:t>+</a:t>
            </a:r>
          </a:p>
        </p:txBody>
      </p:sp>
      <p:pic>
        <p:nvPicPr>
          <p:cNvPr id="32780" name="Picture 12" descr="http://www.ict4us.com/r.kuijt/images/logo_e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1600" y="1676400"/>
            <a:ext cx="17780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blogs.suntimes.com/sportsprose/hudd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1" y="1881777"/>
            <a:ext cx="2074861" cy="1642473"/>
          </a:xfrm>
          <a:prstGeom prst="rect">
            <a:avLst/>
          </a:prstGeom>
          <a:noFill/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5011738" y="3524250"/>
            <a:ext cx="2133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Redesigned Verbal Handoff Process</a:t>
            </a:r>
            <a:endParaRPr lang="en-US" sz="2000" b="1" dirty="0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760663" y="5181600"/>
            <a:ext cx="5921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8200" y="6035877"/>
            <a:ext cx="8229600" cy="62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8675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</a:pPr>
            <a:r>
              <a:rPr lang="en-GB" b="1" dirty="0" smtClean="0">
                <a:solidFill>
                  <a:schemeClr val="tx2"/>
                </a:solidFill>
              </a:rPr>
              <a:t>Starmer AJ, Sectish TC, Simon DW, Keohane C, McSweeney ME, Chung EY, Yoon CS, Lipsitz SR, </a:t>
            </a:r>
            <a:r>
              <a:rPr lang="en-GB" b="1" dirty="0" err="1" smtClean="0">
                <a:solidFill>
                  <a:schemeClr val="tx2"/>
                </a:solidFill>
              </a:rPr>
              <a:t>Wassner</a:t>
            </a:r>
            <a:r>
              <a:rPr lang="en-GB" b="1" dirty="0" smtClean="0">
                <a:solidFill>
                  <a:schemeClr val="tx2"/>
                </a:solidFill>
              </a:rPr>
              <a:t> AJ, Harper MB, Landrigan CP.  JAMA 2013; 310: 2262-2270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0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09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MS PGothic" pitchFamily="34" charset="-128"/>
              </a:rPr>
              <a:t>Results: Medical Error and Preventable Adverse Events </a:t>
            </a:r>
          </a:p>
        </p:txBody>
      </p:sp>
      <p:graphicFrame>
        <p:nvGraphicFramePr>
          <p:cNvPr id="64625" name="Group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926562"/>
              </p:ext>
            </p:extLst>
          </p:nvPr>
        </p:nvGraphicFramePr>
        <p:xfrm>
          <a:off x="1143001" y="2638364"/>
          <a:ext cx="7543799" cy="2834411"/>
        </p:xfrm>
        <a:graphic>
          <a:graphicData uri="http://schemas.openxmlformats.org/drawingml/2006/table">
            <a:tbl>
              <a:tblPr/>
              <a:tblGrid>
                <a:gridCol w="2922373"/>
                <a:gridCol w="1427205"/>
                <a:gridCol w="1495167"/>
                <a:gridCol w="1699054"/>
              </a:tblGrid>
              <a:tr h="853755"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Pre-RHB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Post-RHB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p-value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4472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Medical Errors</a:t>
                      </a:r>
                      <a:endParaRPr kumimoji="0" lang="en-US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33.8 </a:t>
                      </a: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18.3</a:t>
                      </a: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&lt;0.001</a:t>
                      </a:r>
                      <a:endParaRPr kumimoji="0" lang="en-US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72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Preventable Adverse Events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3.3</a:t>
                      </a: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1.5</a:t>
                      </a: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Times New Roman" pitchFamily="18" charset="0"/>
                        </a:rPr>
                        <a:t>0.04</a:t>
                      </a:r>
                      <a:endParaRPr kumimoji="0" lang="en-US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702" marB="45702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1" name="Rectangle 94"/>
          <p:cNvSpPr>
            <a:spLocks noChangeArrowheads="1"/>
          </p:cNvSpPr>
          <p:nvPr/>
        </p:nvSpPr>
        <p:spPr bwMode="auto">
          <a:xfrm>
            <a:off x="0" y="40100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50202" name="Text Box 106"/>
          <p:cNvSpPr txBox="1">
            <a:spLocks noChangeArrowheads="1"/>
          </p:cNvSpPr>
          <p:nvPr/>
        </p:nvSpPr>
        <p:spPr bwMode="auto">
          <a:xfrm>
            <a:off x="1143000" y="1905000"/>
            <a:ext cx="754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spcBef>
                <a:spcPts val="0"/>
              </a:spcBef>
            </a:pPr>
            <a:r>
              <a:rPr lang="en-US" sz="2800" b="1" dirty="0" smtClean="0"/>
              <a:t>Rates per 100 Admissions</a:t>
            </a:r>
            <a:endParaRPr lang="en-US" sz="2800" b="1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90600" y="6198025"/>
            <a:ext cx="7924800" cy="50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28675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</a:pPr>
            <a:r>
              <a:rPr lang="en-GB" sz="1700" b="1" dirty="0" smtClean="0">
                <a:solidFill>
                  <a:schemeClr val="tx2"/>
                </a:solidFill>
              </a:rPr>
              <a:t>Starmer AJ, Sectish TC, Simon DW, Keohane C, McSweeney ME, Chung EY, Yoon CS, Lipsitz SR, </a:t>
            </a:r>
            <a:r>
              <a:rPr lang="en-GB" sz="1700" b="1" dirty="0" err="1" smtClean="0">
                <a:solidFill>
                  <a:schemeClr val="tx2"/>
                </a:solidFill>
              </a:rPr>
              <a:t>Wassner</a:t>
            </a:r>
            <a:r>
              <a:rPr lang="en-GB" sz="1700" b="1" dirty="0" smtClean="0">
                <a:solidFill>
                  <a:schemeClr val="tx2"/>
                </a:solidFill>
              </a:rPr>
              <a:t> AJ, Harper MB, Landrigan CP.  JAMA  2013; 310: 2262-2270</a:t>
            </a:r>
            <a:endParaRPr lang="en-GB" sz="17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991600" cy="1143000"/>
          </a:xfrm>
        </p:spPr>
        <p:txBody>
          <a:bodyPr/>
          <a:lstStyle/>
          <a:p>
            <a:r>
              <a:rPr lang="en-US">
                <a:latin typeface="Franklin Gothic Medium" charset="0"/>
                <a:ea typeface="ＭＳ Ｐゴシック" charset="0"/>
                <a:cs typeface="ＭＳ Ｐゴシック" charset="0"/>
              </a:rPr>
              <a:t>From Pilot Study to </a:t>
            </a:r>
            <a:br>
              <a:rPr lang="en-US">
                <a:latin typeface="Franklin Gothic Medium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Franklin Gothic Medium" charset="0"/>
                <a:ea typeface="ＭＳ Ｐゴシック" charset="0"/>
                <a:cs typeface="ＭＳ Ｐゴシック" charset="0"/>
              </a:rPr>
              <a:t>Multi-center Intervention Project…</a:t>
            </a:r>
            <a:endParaRPr lang="en-US" sz="3200">
              <a:latin typeface="Franklin Gothic Medium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2163" y="3581400"/>
            <a:ext cx="8199437" cy="4038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spcAft>
                <a:spcPts val="600"/>
              </a:spcAft>
              <a:buFont typeface="Wingdings" charset="2"/>
              <a:buNone/>
              <a:defRPr/>
            </a:pPr>
            <a:r>
              <a:rPr lang="en-US" i="1" dirty="0" smtClean="0">
                <a:solidFill>
                  <a:schemeClr val="tx2"/>
                </a:solidFill>
                <a:ea typeface="MS PGothic" pitchFamily="34" charset="-128"/>
              </a:rPr>
              <a:t>IIPE-PRIS Accelerating Safe Sign-outs</a:t>
            </a:r>
          </a:p>
          <a:p>
            <a:pPr marL="0" indent="0" algn="ctr">
              <a:lnSpc>
                <a:spcPct val="90000"/>
              </a:lnSpc>
              <a:spcAft>
                <a:spcPts val="600"/>
              </a:spcAft>
              <a:buFont typeface="Wingdings" charset="2"/>
              <a:buNone/>
              <a:defRPr/>
            </a:pPr>
            <a:endParaRPr lang="en-US" sz="1000" i="1" dirty="0" smtClean="0">
              <a:ea typeface="MS PGothic" pitchFamily="34" charset="-128"/>
            </a:endParaRPr>
          </a:p>
          <a:p>
            <a:pPr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dirty="0" smtClean="0">
                <a:ea typeface="MS PGothic" pitchFamily="34" charset="-128"/>
              </a:rPr>
              <a:t>Multisite study to implement refined handoff bundle for resident physician change of shift handoffs at 9 pediatric institutions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2312988"/>
            <a:ext cx="5197475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6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57200" y="334683"/>
            <a:ext cx="8229600" cy="88451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FFFF00"/>
                </a:solidFill>
              </a:rPr>
              <a:t>I-PASS Mnemonic</a:t>
            </a:r>
            <a:endParaRPr lang="en-US" sz="4000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303240"/>
              </p:ext>
            </p:extLst>
          </p:nvPr>
        </p:nvGraphicFramePr>
        <p:xfrm>
          <a:off x="838200" y="1605596"/>
          <a:ext cx="7391400" cy="4719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2945"/>
                <a:gridCol w="2332730"/>
                <a:gridCol w="4365725"/>
              </a:tblGrid>
              <a:tr h="535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alatino Linotype" pitchFamily="18" charset="0"/>
                        </a:rPr>
                        <a:t>I</a:t>
                      </a:r>
                      <a:endParaRPr lang="en-US" sz="2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Palatino Linotype" pitchFamily="18" charset="0"/>
                        </a:rPr>
                        <a:t>Illness Severity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Stable, “watcher,” unstable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287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alatino Linotype" pitchFamily="18" charset="0"/>
                        </a:rPr>
                        <a:t>P</a:t>
                      </a:r>
                      <a:endParaRPr lang="en-US" sz="2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Palatino Linotype" pitchFamily="18" charset="0"/>
                        </a:rPr>
                        <a:t>Patient Summary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Summary statement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Events</a:t>
                      </a: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 leading up to admission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Hospital course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Ongoing assessment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Plan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alatino Linotype" pitchFamily="18" charset="0"/>
                        </a:rPr>
                        <a:t>A</a:t>
                      </a:r>
                      <a:endParaRPr lang="en-US" sz="2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Palatino Linotype" pitchFamily="18" charset="0"/>
                        </a:rPr>
                        <a:t>Action List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To do list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Timeline and ownership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31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alatino Linotype" pitchFamily="18" charset="0"/>
                        </a:rPr>
                        <a:t>S</a:t>
                      </a:r>
                      <a:endParaRPr lang="en-US" sz="2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Palatino Linotype" pitchFamily="18" charset="0"/>
                        </a:rPr>
                        <a:t>Situation Awareness and Contingency Planning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Know what’s going 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Plan for what might happen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31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alatino Linotype" pitchFamily="18" charset="0"/>
                        </a:rPr>
                        <a:t>S</a:t>
                      </a:r>
                      <a:endParaRPr lang="en-US" sz="2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Palatino Linotype" pitchFamily="18" charset="0"/>
                        </a:rPr>
                        <a:t>Synthesis by Receiver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dirty="0" smtClean="0">
                          <a:latin typeface="Palatino Linotype" pitchFamily="18" charset="0"/>
                        </a:rPr>
                        <a:t>Receiver summarizes what was</a:t>
                      </a: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 heard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Asks questions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Palatino Linotype" pitchFamily="18" charset="0"/>
                        </a:rPr>
                        <a:t>Restates key action/to do items</a:t>
                      </a:r>
                      <a:endParaRPr lang="en-US" sz="1600" b="1" dirty="0">
                        <a:latin typeface="Palatino Linotyp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6440472"/>
            <a:ext cx="899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2"/>
                </a:solidFill>
              </a:rPr>
              <a:t>Starmer </a:t>
            </a:r>
            <a:r>
              <a:rPr lang="pt-BR" sz="1600" b="1" dirty="0">
                <a:solidFill>
                  <a:schemeClr val="tx2"/>
                </a:solidFill>
              </a:rPr>
              <a:t>A, Spector N, Srivastava R, Allen A, Landrigan CP, Sectish TC. </a:t>
            </a:r>
            <a:r>
              <a:rPr lang="en-US" sz="1600" b="1" dirty="0" smtClean="0">
                <a:solidFill>
                  <a:schemeClr val="tx2"/>
                </a:solidFill>
              </a:rPr>
              <a:t>Pediatrics 2012; 129(2): 201-4</a:t>
            </a:r>
            <a:endParaRPr lang="en-US" sz="16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14300"/>
            <a:ext cx="211455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6" descr="doc-moni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4876800"/>
            <a:ext cx="81250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8" descr="communicat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219200"/>
            <a:ext cx="1295400" cy="126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9"/>
          <p:cNvSpPr txBox="1">
            <a:spLocks noChangeArrowheads="1"/>
          </p:cNvSpPr>
          <p:nvPr/>
        </p:nvSpPr>
        <p:spPr bwMode="auto">
          <a:xfrm>
            <a:off x="1143000" y="5562600"/>
            <a:ext cx="3581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Printed </a:t>
            </a:r>
            <a:r>
              <a:rPr lang="en-US" sz="2000" b="1" dirty="0"/>
              <a:t>Handoff </a:t>
            </a:r>
            <a:r>
              <a:rPr lang="en-US" sz="2000" b="1" dirty="0" smtClean="0"/>
              <a:t>Tool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Integrated into every EMR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Structured template if no EMR</a:t>
            </a:r>
          </a:p>
          <a:p>
            <a:pPr algn="ctr">
              <a:spcBef>
                <a:spcPct val="50000"/>
              </a:spcBef>
            </a:pPr>
            <a:endParaRPr lang="en-US" sz="2000" b="1" dirty="0" smtClean="0"/>
          </a:p>
          <a:p>
            <a:pPr algn="ctr">
              <a:spcBef>
                <a:spcPct val="50000"/>
              </a:spcBef>
            </a:pPr>
            <a:r>
              <a:rPr lang="en-US" sz="2000" b="1" dirty="0" smtClean="0"/>
              <a:t> </a:t>
            </a:r>
            <a:endParaRPr lang="en-US" sz="2000" b="1" i="1" dirty="0"/>
          </a:p>
        </p:txBody>
      </p:sp>
      <p:sp>
        <p:nvSpPr>
          <p:cNvPr id="32774" name="Text Box 10"/>
          <p:cNvSpPr txBox="1">
            <a:spLocks noChangeArrowheads="1"/>
          </p:cNvSpPr>
          <p:nvPr/>
        </p:nvSpPr>
        <p:spPr bwMode="auto">
          <a:xfrm>
            <a:off x="609600" y="2438400"/>
            <a:ext cx="21336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Communication and </a:t>
            </a:r>
            <a:r>
              <a:rPr lang="en-US" sz="2000" b="1" dirty="0" smtClean="0"/>
              <a:t>handoff skills</a:t>
            </a:r>
            <a:r>
              <a:rPr lang="en-US" sz="2400" b="1" dirty="0" smtClean="0"/>
              <a:t> </a:t>
            </a:r>
            <a:r>
              <a:rPr lang="en-US" sz="2000" b="1" dirty="0" smtClean="0"/>
              <a:t>training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For Residents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For Faculty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Adult Learning Principles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Multimodal Delivery</a:t>
            </a:r>
          </a:p>
        </p:txBody>
      </p:sp>
      <p:sp>
        <p:nvSpPr>
          <p:cNvPr id="32775" name="Text Box 11"/>
          <p:cNvSpPr txBox="1">
            <a:spLocks noChangeArrowheads="1"/>
          </p:cNvSpPr>
          <p:nvPr/>
        </p:nvSpPr>
        <p:spPr bwMode="auto">
          <a:xfrm>
            <a:off x="4419600" y="1524000"/>
            <a:ext cx="592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sp>
        <p:nvSpPr>
          <p:cNvPr id="32776" name="Text Box 12"/>
          <p:cNvSpPr txBox="1">
            <a:spLocks noChangeArrowheads="1"/>
          </p:cNvSpPr>
          <p:nvPr/>
        </p:nvSpPr>
        <p:spPr bwMode="auto">
          <a:xfrm>
            <a:off x="6934200" y="3581400"/>
            <a:ext cx="5921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= </a:t>
            </a:r>
          </a:p>
        </p:txBody>
      </p:sp>
      <p:sp>
        <p:nvSpPr>
          <p:cNvPr id="32777" name="Text Box 13"/>
          <p:cNvSpPr txBox="1">
            <a:spLocks noChangeArrowheads="1"/>
          </p:cNvSpPr>
          <p:nvPr/>
        </p:nvSpPr>
        <p:spPr bwMode="auto">
          <a:xfrm>
            <a:off x="7010400" y="3276600"/>
            <a:ext cx="2133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/>
              <a:t>I-PASS </a:t>
            </a:r>
            <a:endParaRPr lang="en-US" sz="2800" b="1" dirty="0"/>
          </a:p>
          <a:p>
            <a:pPr algn="ctr"/>
            <a:r>
              <a:rPr lang="en-US" sz="2800" b="1" dirty="0"/>
              <a:t>Handoff </a:t>
            </a:r>
          </a:p>
          <a:p>
            <a:pPr algn="ctr"/>
            <a:r>
              <a:rPr lang="en-US" sz="2800" b="1" dirty="0" smtClean="0"/>
              <a:t>Bundle </a:t>
            </a:r>
            <a:endParaRPr lang="en-US" sz="2800" b="1" dirty="0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743200" y="2286000"/>
            <a:ext cx="21336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Mnemonic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Simplified after pilot testing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Emphasizes most essential elements of handoff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algn="ctr">
              <a:spcBef>
                <a:spcPct val="50000"/>
              </a:spcBef>
            </a:pPr>
            <a:endParaRPr lang="en-US" sz="2000" dirty="0" smtClean="0"/>
          </a:p>
          <a:p>
            <a:pPr algn="ctr">
              <a:spcBef>
                <a:spcPct val="50000"/>
              </a:spcBef>
            </a:pPr>
            <a:endParaRPr lang="en-US" sz="2000" b="1" dirty="0"/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362200" y="1524000"/>
            <a:ext cx="59372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pic>
        <p:nvPicPr>
          <p:cNvPr id="32780" name="Picture 12" descr="http://www.ict4us.com/r.kuijt/images/logo_e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219200"/>
            <a:ext cx="1239252" cy="111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blogs.suntimes.com/sportsprose/hudd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219200"/>
            <a:ext cx="1683629" cy="1371600"/>
          </a:xfrm>
          <a:prstGeom prst="rect">
            <a:avLst/>
          </a:prstGeom>
          <a:noFill/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4953000" y="2590800"/>
            <a:ext cx="2209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Redesigned Verbal Handoff Process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Quiet, Private, Group Handoff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752600" y="4953000"/>
            <a:ext cx="5921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4343400" y="4876800"/>
            <a:ext cx="592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+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5029200" y="5334000"/>
            <a:ext cx="3429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Campaign and Culture Change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Continual Reinforcement 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Faculty Engagement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110345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43400"/>
            <a:ext cx="665400" cy="10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7770"/>
            <a:ext cx="3865800" cy="87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71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408" y="111720"/>
            <a:ext cx="7152260" cy="636720"/>
          </a:xfrm>
        </p:spPr>
        <p:txBody>
          <a:bodyPr/>
          <a:lstStyle/>
          <a:p>
            <a:r>
              <a:rPr lang="en-US" dirty="0" smtClean="0"/>
              <a:t>Results of Multi-Center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5D31-20A9-42AC-BE50-AFE2F0B6DA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2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41823" y="3262924"/>
          <a:ext cx="8832849" cy="1080476"/>
        </p:xfrm>
        <a:graphic>
          <a:graphicData uri="http://schemas.openxmlformats.org/drawingml/2006/table">
            <a:tbl>
              <a:tblPr firstRow="1" firstCol="1" bandRow="1">
                <a:effectLst/>
                <a:tableStyleId>{5940675A-B579-460E-94D1-54222C63F5DA}</a:tableStyleId>
              </a:tblPr>
              <a:tblGrid>
                <a:gridCol w="32728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47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27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24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02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Overall rate of medical errors</a:t>
                      </a:r>
                      <a:endParaRPr lang="en-U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24.5</a:t>
                      </a:r>
                      <a:endParaRPr lang="en-U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18.8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&lt;0.001</a:t>
                      </a:r>
                      <a:endParaRPr lang="en-U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02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Preventable adverse events</a:t>
                      </a:r>
                      <a:endParaRPr lang="en-U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576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4.7</a:t>
                      </a:r>
                      <a:endParaRPr lang="en-U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3.3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&lt;0.001</a:t>
                      </a:r>
                      <a:endParaRPr lang="en-U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242" marR="54242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3425511" y="1890047"/>
            <a:ext cx="5566210" cy="1310353"/>
            <a:chOff x="3406389" y="1594372"/>
            <a:chExt cx="5566210" cy="1310353"/>
          </a:xfrm>
        </p:grpSpPr>
        <p:sp>
          <p:nvSpPr>
            <p:cNvPr id="23" name="Round Same Side Corner Rectangle 22"/>
            <p:cNvSpPr/>
            <p:nvPr/>
          </p:nvSpPr>
          <p:spPr>
            <a:xfrm>
              <a:off x="3406389" y="1594372"/>
              <a:ext cx="5566210" cy="1310353"/>
            </a:xfrm>
            <a:prstGeom prst="round2SameRect">
              <a:avLst>
                <a:gd name="adj1" fmla="val 13415"/>
                <a:gd name="adj2" fmla="val 0"/>
              </a:avLst>
            </a:prstGeom>
            <a:solidFill>
              <a:srgbClr val="154793"/>
            </a:solidFill>
            <a:ln w="2222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algn="ctr" defTabSz="584200" latinLnBrk="1" hangingPunct="0"/>
              <a:endParaRPr lang="en-US" sz="24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90615" y="1605877"/>
              <a:ext cx="4572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Number of errors </a:t>
              </a:r>
            </a:p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(rate per 100 patient admissions)</a:t>
              </a:r>
              <a:endParaRPr lang="en-US" sz="1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471909" y="2223791"/>
              <a:ext cx="5409412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48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3537319" y="2288084"/>
              <a:ext cx="193325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Pre</a:t>
              </a:r>
            </a:p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(n=5516 admissions)</a:t>
              </a:r>
              <a:endParaRPr lang="en-US" sz="1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581819" y="2288084"/>
              <a:ext cx="192967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Post</a:t>
              </a:r>
            </a:p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(n=5571 admissions)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36915" y="2441153"/>
              <a:ext cx="821059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4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P-value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>
              <a:off x="5304680" y="2539280"/>
              <a:ext cx="54864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48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7240086" y="2539280"/>
              <a:ext cx="54864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48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/>
          <p:cNvSpPr/>
          <p:nvPr/>
        </p:nvSpPr>
        <p:spPr>
          <a:xfrm>
            <a:off x="6225868" y="3863805"/>
            <a:ext cx="640765" cy="38249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u="sng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5868" y="3331474"/>
            <a:ext cx="640765" cy="38249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u="sng">
              <a:solidFill>
                <a:prstClr val="white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51" y="5914176"/>
            <a:ext cx="3214635" cy="662048"/>
          </a:xfrm>
          <a:prstGeom prst="rect">
            <a:avLst/>
          </a:prstGeom>
        </p:spPr>
      </p:pic>
      <p:cxnSp>
        <p:nvCxnSpPr>
          <p:cNvPr id="6" name="Straight Connector 5"/>
          <p:cNvCxnSpPr>
            <a:endCxn id="37" idx="1"/>
          </p:cNvCxnSpPr>
          <p:nvPr/>
        </p:nvCxnSpPr>
        <p:spPr>
          <a:xfrm>
            <a:off x="2490011" y="2876309"/>
            <a:ext cx="3735857" cy="11787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448429" y="2391960"/>
            <a:ext cx="3709130" cy="12193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0" y="829892"/>
            <a:ext cx="9144291" cy="684286"/>
            <a:chOff x="290" y="721105"/>
            <a:chExt cx="9144291" cy="1169037"/>
          </a:xfrm>
        </p:grpSpPr>
        <p:sp>
          <p:nvSpPr>
            <p:cNvPr id="48" name="Pentagon 47"/>
            <p:cNvSpPr/>
            <p:nvPr/>
          </p:nvSpPr>
          <p:spPr>
            <a:xfrm>
              <a:off x="581" y="942538"/>
              <a:ext cx="9144000" cy="704704"/>
            </a:xfrm>
            <a:prstGeom prst="homePlate">
              <a:avLst/>
            </a:prstGeom>
            <a:solidFill>
              <a:srgbClr val="BCD4FF"/>
            </a:solidFill>
            <a:ln w="3175">
              <a:solidFill>
                <a:srgbClr val="BC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Pentagon 48"/>
            <p:cNvSpPr/>
            <p:nvPr/>
          </p:nvSpPr>
          <p:spPr>
            <a:xfrm>
              <a:off x="290" y="721105"/>
              <a:ext cx="9144000" cy="1169037"/>
            </a:xfrm>
            <a:prstGeom prst="homePlate">
              <a:avLst/>
            </a:prstGeom>
            <a:solidFill>
              <a:srgbClr val="154793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47" name="TextBox 15"/>
          <p:cNvSpPr txBox="1"/>
          <p:nvPr/>
        </p:nvSpPr>
        <p:spPr>
          <a:xfrm>
            <a:off x="266416" y="865658"/>
            <a:ext cx="8261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A </a:t>
            </a:r>
            <a:r>
              <a:rPr lang="en-US" sz="1600" dirty="0" smtClean="0">
                <a:solidFill>
                  <a:schemeClr val="bg1"/>
                </a:solidFill>
              </a:rPr>
              <a:t>3-year </a:t>
            </a:r>
            <a:r>
              <a:rPr lang="en-US" sz="1600" dirty="0">
                <a:solidFill>
                  <a:schemeClr val="bg1"/>
                </a:solidFill>
              </a:rPr>
              <a:t>study </a:t>
            </a:r>
            <a:r>
              <a:rPr lang="en-US" sz="1600" dirty="0" smtClean="0">
                <a:solidFill>
                  <a:schemeClr val="bg1"/>
                </a:solidFill>
              </a:rPr>
              <a:t>on over 10,000 </a:t>
            </a:r>
            <a:r>
              <a:rPr lang="en-US" sz="1600" dirty="0">
                <a:solidFill>
                  <a:schemeClr val="bg1"/>
                </a:solidFill>
              </a:rPr>
              <a:t>Patients across US and </a:t>
            </a:r>
            <a:r>
              <a:rPr lang="en-US" sz="1600" dirty="0" smtClean="0">
                <a:solidFill>
                  <a:schemeClr val="bg1"/>
                </a:solidFill>
              </a:rPr>
              <a:t>Canada Associated with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</a:rPr>
              <a:t>Significant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R</a:t>
            </a:r>
            <a:r>
              <a:rPr lang="en-US" sz="1600" dirty="0" smtClean="0">
                <a:solidFill>
                  <a:schemeClr val="bg1"/>
                </a:solidFill>
              </a:rPr>
              <a:t>eduction in Medical Errors and Patient Harm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5826" y="2720312"/>
            <a:ext cx="1805719" cy="406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30% </a:t>
            </a:r>
            <a:r>
              <a:rPr lang="en-US" sz="1600" smtClean="0">
                <a:solidFill>
                  <a:schemeClr val="bg1"/>
                </a:solidFill>
              </a:rPr>
              <a:t>reduction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49610" y="2192052"/>
            <a:ext cx="1805719" cy="406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bg1"/>
                </a:solidFill>
              </a:rPr>
              <a:t>23% reduction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66416" y="202379"/>
            <a:ext cx="533734" cy="637698"/>
            <a:chOff x="3349051" y="3329738"/>
            <a:chExt cx="533734" cy="637698"/>
          </a:xfrm>
          <a:solidFill>
            <a:srgbClr val="154793"/>
          </a:solidFill>
        </p:grpSpPr>
        <p:sp>
          <p:nvSpPr>
            <p:cNvPr id="52" name="Freeform 51"/>
            <p:cNvSpPr/>
            <p:nvPr/>
          </p:nvSpPr>
          <p:spPr>
            <a:xfrm>
              <a:off x="3349051" y="3329738"/>
              <a:ext cx="445364" cy="590677"/>
            </a:xfrm>
            <a:custGeom>
              <a:avLst/>
              <a:gdLst>
                <a:gd name="connsiteX0" fmla="*/ 162767 w 734590"/>
                <a:gd name="connsiteY0" fmla="*/ 734709 h 974274"/>
                <a:gd name="connsiteX1" fmla="*/ 574767 w 734590"/>
                <a:gd name="connsiteY1" fmla="*/ 734709 h 974274"/>
                <a:gd name="connsiteX2" fmla="*/ 574767 w 734590"/>
                <a:gd name="connsiteY2" fmla="*/ 780428 h 974274"/>
                <a:gd name="connsiteX3" fmla="*/ 162767 w 734590"/>
                <a:gd name="connsiteY3" fmla="*/ 780428 h 974274"/>
                <a:gd name="connsiteX4" fmla="*/ 162767 w 734590"/>
                <a:gd name="connsiteY4" fmla="*/ 582309 h 974274"/>
                <a:gd name="connsiteX5" fmla="*/ 574767 w 734590"/>
                <a:gd name="connsiteY5" fmla="*/ 582309 h 974274"/>
                <a:gd name="connsiteX6" fmla="*/ 574767 w 734590"/>
                <a:gd name="connsiteY6" fmla="*/ 628028 h 974274"/>
                <a:gd name="connsiteX7" fmla="*/ 162767 w 734590"/>
                <a:gd name="connsiteY7" fmla="*/ 628028 h 974274"/>
                <a:gd name="connsiteX8" fmla="*/ 162767 w 734590"/>
                <a:gd name="connsiteY8" fmla="*/ 429909 h 974274"/>
                <a:gd name="connsiteX9" fmla="*/ 574767 w 734590"/>
                <a:gd name="connsiteY9" fmla="*/ 429909 h 974274"/>
                <a:gd name="connsiteX10" fmla="*/ 574767 w 734590"/>
                <a:gd name="connsiteY10" fmla="*/ 475628 h 974274"/>
                <a:gd name="connsiteX11" fmla="*/ 162767 w 734590"/>
                <a:gd name="connsiteY11" fmla="*/ 475628 h 974274"/>
                <a:gd name="connsiteX12" fmla="*/ 162767 w 734590"/>
                <a:gd name="connsiteY12" fmla="*/ 277509 h 974274"/>
                <a:gd name="connsiteX13" fmla="*/ 574767 w 734590"/>
                <a:gd name="connsiteY13" fmla="*/ 277509 h 974274"/>
                <a:gd name="connsiteX14" fmla="*/ 574767 w 734590"/>
                <a:gd name="connsiteY14" fmla="*/ 323228 h 974274"/>
                <a:gd name="connsiteX15" fmla="*/ 162767 w 734590"/>
                <a:gd name="connsiteY15" fmla="*/ 323228 h 974274"/>
                <a:gd name="connsiteX16" fmla="*/ 54442 w 734590"/>
                <a:gd name="connsiteY16" fmla="*/ 55702 h 974274"/>
                <a:gd name="connsiteX17" fmla="*/ 54442 w 734590"/>
                <a:gd name="connsiteY17" fmla="*/ 932002 h 974274"/>
                <a:gd name="connsiteX18" fmla="*/ 683092 w 734590"/>
                <a:gd name="connsiteY18" fmla="*/ 932002 h 974274"/>
                <a:gd name="connsiteX19" fmla="*/ 683092 w 734590"/>
                <a:gd name="connsiteY19" fmla="*/ 241439 h 974274"/>
                <a:gd name="connsiteX20" fmla="*/ 496664 w 734590"/>
                <a:gd name="connsiteY20" fmla="*/ 241439 h 974274"/>
                <a:gd name="connsiteX21" fmla="*/ 496664 w 734590"/>
                <a:gd name="connsiteY21" fmla="*/ 55702 h 974274"/>
                <a:gd name="connsiteX22" fmla="*/ 74812 w 734590"/>
                <a:gd name="connsiteY22" fmla="*/ 0 h 974274"/>
                <a:gd name="connsiteX23" fmla="*/ 513943 w 734590"/>
                <a:gd name="connsiteY23" fmla="*/ 0 h 974274"/>
                <a:gd name="connsiteX24" fmla="*/ 734590 w 734590"/>
                <a:gd name="connsiteY24" fmla="*/ 236982 h 974274"/>
                <a:gd name="connsiteX25" fmla="*/ 734590 w 734590"/>
                <a:gd name="connsiteY25" fmla="*/ 899463 h 974274"/>
                <a:gd name="connsiteX26" fmla="*/ 659779 w 734590"/>
                <a:gd name="connsiteY26" fmla="*/ 974273 h 974274"/>
                <a:gd name="connsiteX27" fmla="*/ 74812 w 734590"/>
                <a:gd name="connsiteY27" fmla="*/ 974274 h 974274"/>
                <a:gd name="connsiteX28" fmla="*/ 1 w 734590"/>
                <a:gd name="connsiteY28" fmla="*/ 899463 h 974274"/>
                <a:gd name="connsiteX29" fmla="*/ 0 w 734590"/>
                <a:gd name="connsiteY29" fmla="*/ 74811 h 974274"/>
                <a:gd name="connsiteX30" fmla="*/ 74812 w 734590"/>
                <a:gd name="connsiteY30" fmla="*/ 0 h 97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34590" h="974274">
                  <a:moveTo>
                    <a:pt x="162767" y="734709"/>
                  </a:moveTo>
                  <a:lnTo>
                    <a:pt x="574767" y="734709"/>
                  </a:lnTo>
                  <a:lnTo>
                    <a:pt x="574767" y="780428"/>
                  </a:lnTo>
                  <a:lnTo>
                    <a:pt x="162767" y="780428"/>
                  </a:lnTo>
                  <a:close/>
                  <a:moveTo>
                    <a:pt x="162767" y="582309"/>
                  </a:moveTo>
                  <a:lnTo>
                    <a:pt x="574767" y="582309"/>
                  </a:lnTo>
                  <a:lnTo>
                    <a:pt x="574767" y="628028"/>
                  </a:lnTo>
                  <a:lnTo>
                    <a:pt x="162767" y="628028"/>
                  </a:lnTo>
                  <a:close/>
                  <a:moveTo>
                    <a:pt x="162767" y="429909"/>
                  </a:moveTo>
                  <a:lnTo>
                    <a:pt x="574767" y="429909"/>
                  </a:lnTo>
                  <a:lnTo>
                    <a:pt x="574767" y="475628"/>
                  </a:lnTo>
                  <a:lnTo>
                    <a:pt x="162767" y="475628"/>
                  </a:lnTo>
                  <a:close/>
                  <a:moveTo>
                    <a:pt x="162767" y="277509"/>
                  </a:moveTo>
                  <a:lnTo>
                    <a:pt x="574767" y="277509"/>
                  </a:lnTo>
                  <a:lnTo>
                    <a:pt x="574767" y="323228"/>
                  </a:lnTo>
                  <a:lnTo>
                    <a:pt x="162767" y="323228"/>
                  </a:lnTo>
                  <a:close/>
                  <a:moveTo>
                    <a:pt x="54442" y="55702"/>
                  </a:moveTo>
                  <a:lnTo>
                    <a:pt x="54442" y="932002"/>
                  </a:lnTo>
                  <a:lnTo>
                    <a:pt x="683092" y="932002"/>
                  </a:lnTo>
                  <a:lnTo>
                    <a:pt x="683092" y="241439"/>
                  </a:lnTo>
                  <a:lnTo>
                    <a:pt x="496664" y="241439"/>
                  </a:lnTo>
                  <a:lnTo>
                    <a:pt x="496664" y="55702"/>
                  </a:lnTo>
                  <a:close/>
                  <a:moveTo>
                    <a:pt x="74812" y="0"/>
                  </a:moveTo>
                  <a:lnTo>
                    <a:pt x="513943" y="0"/>
                  </a:lnTo>
                  <a:lnTo>
                    <a:pt x="734590" y="236982"/>
                  </a:lnTo>
                  <a:lnTo>
                    <a:pt x="734590" y="899463"/>
                  </a:lnTo>
                  <a:cubicBezTo>
                    <a:pt x="734590" y="940780"/>
                    <a:pt x="701096" y="974273"/>
                    <a:pt x="659779" y="974273"/>
                  </a:cubicBezTo>
                  <a:lnTo>
                    <a:pt x="74812" y="974274"/>
                  </a:lnTo>
                  <a:cubicBezTo>
                    <a:pt x="33494" y="974273"/>
                    <a:pt x="0" y="940780"/>
                    <a:pt x="1" y="899463"/>
                  </a:cubicBezTo>
                  <a:lnTo>
                    <a:pt x="0" y="74811"/>
                  </a:lnTo>
                  <a:cubicBezTo>
                    <a:pt x="0" y="33494"/>
                    <a:pt x="33495" y="0"/>
                    <a:pt x="74812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609957" y="3694610"/>
              <a:ext cx="272828" cy="272826"/>
            </a:xfrm>
            <a:prstGeom prst="ellips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3651904" y="3743972"/>
              <a:ext cx="188935" cy="174102"/>
            </a:xfrm>
            <a:custGeom>
              <a:avLst/>
              <a:gdLst>
                <a:gd name="T0" fmla="*/ 1379 w 11362"/>
                <a:gd name="T1" fmla="*/ 3711 h 9523"/>
                <a:gd name="T2" fmla="*/ 4269 w 11362"/>
                <a:gd name="T3" fmla="*/ 6437 h 9523"/>
                <a:gd name="T4" fmla="*/ 9983 w 11362"/>
                <a:gd name="T5" fmla="*/ 0 h 9523"/>
                <a:gd name="T6" fmla="*/ 11362 w 11362"/>
                <a:gd name="T7" fmla="*/ 1215 h 9523"/>
                <a:gd name="T8" fmla="*/ 4433 w 11362"/>
                <a:gd name="T9" fmla="*/ 9523 h 9523"/>
                <a:gd name="T10" fmla="*/ 0 w 11362"/>
                <a:gd name="T11" fmla="*/ 5090 h 9523"/>
                <a:gd name="T12" fmla="*/ 1379 w 11362"/>
                <a:gd name="T13" fmla="*/ 3711 h 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62" h="9523">
                  <a:moveTo>
                    <a:pt x="1379" y="3711"/>
                  </a:moveTo>
                  <a:lnTo>
                    <a:pt x="4269" y="6437"/>
                  </a:lnTo>
                  <a:lnTo>
                    <a:pt x="9983" y="0"/>
                  </a:lnTo>
                  <a:lnTo>
                    <a:pt x="11362" y="1215"/>
                  </a:lnTo>
                  <a:lnTo>
                    <a:pt x="4433" y="9523"/>
                  </a:lnTo>
                  <a:lnTo>
                    <a:pt x="0" y="5090"/>
                  </a:lnTo>
                  <a:lnTo>
                    <a:pt x="1379" y="37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37209" y="4405924"/>
          <a:ext cx="8842077" cy="14685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1791"/>
                <a:gridCol w="2133600"/>
                <a:gridCol w="1981201"/>
                <a:gridCol w="1435485"/>
              </a:tblGrid>
              <a:tr h="784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prstClr val="white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Pre-Intervention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= 3510 hours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Post-Intervention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 = 4618 hours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P-Value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</a:tr>
              <a:tr h="68456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Mean duration of verbal handoff per patient</a:t>
                      </a:r>
                    </a:p>
                  </a:txBody>
                  <a:tcPr marT="45626" marB="45626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47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2.4 min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2.5 min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T="45626" marB="4562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4581087" y="6096438"/>
            <a:ext cx="2034069" cy="454980"/>
          </a:xfrm>
          <a:prstGeom prst="rect">
            <a:avLst/>
          </a:prstGeom>
          <a:solidFill>
            <a:srgbClr val="7F7F7F"/>
          </a:solidFill>
          <a:ln w="127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Time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14800" y="5357643"/>
            <a:ext cx="890713" cy="357357"/>
          </a:xfrm>
          <a:prstGeom prst="rect">
            <a:avLst/>
          </a:prstGeom>
          <a:noFill/>
          <a:ln w="28575">
            <a:solidFill>
              <a:srgbClr val="7F7F7F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u="sng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043487" y="5370245"/>
            <a:ext cx="890713" cy="357357"/>
          </a:xfrm>
          <a:prstGeom prst="rect">
            <a:avLst/>
          </a:prstGeom>
          <a:noFill/>
          <a:ln w="28575">
            <a:solidFill>
              <a:srgbClr val="7F7F7F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u="sng">
              <a:solidFill>
                <a:prstClr val="white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4902062" y="5727602"/>
            <a:ext cx="297975" cy="382955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das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025006" y="5729253"/>
            <a:ext cx="200862" cy="388927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as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90600" y="6553201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Starmer AJ et al., </a:t>
            </a:r>
            <a:r>
              <a:rPr lang="en-US" i="1" dirty="0" smtClean="0"/>
              <a:t>New </a:t>
            </a:r>
            <a:r>
              <a:rPr lang="en-US" i="1" dirty="0" err="1" smtClean="0"/>
              <a:t>Engl</a:t>
            </a:r>
            <a:r>
              <a:rPr lang="en-US" i="1" dirty="0" smtClean="0"/>
              <a:t> J Med </a:t>
            </a:r>
            <a:r>
              <a:rPr lang="en-US" dirty="0" smtClean="0"/>
              <a:t>2014</a:t>
            </a:r>
            <a:r>
              <a:rPr lang="en-US" dirty="0"/>
              <a:t>; 371:1803-1812..</a:t>
            </a:r>
          </a:p>
        </p:txBody>
      </p:sp>
    </p:spTree>
    <p:extLst>
      <p:ext uri="{BB962C8B-B14F-4D97-AF65-F5344CB8AC3E}">
        <p14:creationId xmlns:p14="http://schemas.microsoft.com/office/powerpoint/2010/main" val="313986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Franklin Gothic Medium" charset="0"/>
                <a:ea typeface="MS PGothic" charset="0"/>
              </a:rPr>
              <a:t>I-PASS for Nurses: </a:t>
            </a:r>
            <a:br>
              <a:rPr lang="en-US" dirty="0" smtClean="0">
                <a:latin typeface="Franklin Gothic Medium" charset="0"/>
                <a:ea typeface="MS PGothic" charset="0"/>
              </a:rPr>
            </a:br>
            <a:r>
              <a:rPr lang="en-US" dirty="0" smtClean="0">
                <a:latin typeface="Franklin Gothic Medium" charset="0"/>
                <a:ea typeface="MS PGothic" charset="0"/>
              </a:rPr>
              <a:t>Handoff Related Care Failures</a:t>
            </a:r>
            <a:endParaRPr lang="en-US" dirty="0">
              <a:latin typeface="Franklin Gothic Medium" charset="0"/>
              <a:ea typeface="MS PGothic" charset="0"/>
            </a:endParaRPr>
          </a:p>
        </p:txBody>
      </p:sp>
      <p:pic>
        <p:nvPicPr>
          <p:cNvPr id="11267" name="Picture 5" descr="graph care failu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1"/>
            <a:ext cx="8382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6553201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Bigham</a:t>
            </a:r>
            <a:r>
              <a:rPr lang="en-US" dirty="0" smtClean="0"/>
              <a:t> MT et al., </a:t>
            </a:r>
            <a:r>
              <a:rPr lang="en-US" i="1" dirty="0" smtClean="0"/>
              <a:t>Pediatrics</a:t>
            </a:r>
            <a:r>
              <a:rPr lang="en-US" dirty="0" smtClean="0"/>
              <a:t> </a:t>
            </a:r>
            <a:r>
              <a:rPr lang="en-US" dirty="0"/>
              <a:t>2014; 134: e572-579.</a:t>
            </a:r>
          </a:p>
        </p:txBody>
      </p:sp>
    </p:spTree>
    <p:extLst>
      <p:ext uri="{BB962C8B-B14F-4D97-AF65-F5344CB8AC3E}">
        <p14:creationId xmlns:p14="http://schemas.microsoft.com/office/powerpoint/2010/main" val="28053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I-PASS Dissemination and Extension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9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3400" y="461874"/>
            <a:ext cx="7485841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I-PASS Mentored Implementation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3000" dirty="0">
              <a:solidFill>
                <a:srgbClr val="FFCC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676136"/>
            <a:ext cx="509705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16 Academic Institutions: Phase 1</a:t>
            </a:r>
            <a:endParaRPr lang="en-US" b="1" i="1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Virginia </a:t>
            </a:r>
            <a:r>
              <a:rPr lang="en-US" sz="1400" dirty="0"/>
              <a:t>Commonwealth University Hospital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Mayo </a:t>
            </a:r>
            <a:r>
              <a:rPr lang="en-US" sz="1400" dirty="0"/>
              <a:t>Clinic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New York Hospital Queens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Maimonides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Intermountain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UCSD/University </a:t>
            </a:r>
            <a:r>
              <a:rPr lang="en-US" sz="1400" dirty="0"/>
              <a:t>of California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Arkansas Children's Hospital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University of Cincinnati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Brigham and Women's Hospital (IM and Surgery)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Levine Children's Hospital at Carolinas HealthCare System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Hurley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Children's Hospital of Michigan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Trident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University of Hawaii John A Burn School of Medicine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Sunnybrook Hospital-Ontario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Boston Medical </a:t>
            </a:r>
            <a:r>
              <a:rPr lang="en-US" sz="1400" dirty="0" smtClean="0"/>
              <a:t>Center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0" y="2667000"/>
            <a:ext cx="4495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16 Academic Institutions: Phase 2</a:t>
            </a:r>
            <a:endParaRPr lang="en-US" b="1" i="1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CHOP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New </a:t>
            </a:r>
            <a:r>
              <a:rPr lang="en-US" sz="1400" dirty="0"/>
              <a:t>Hanover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err="1"/>
              <a:t>Lankenau</a:t>
            </a:r>
            <a:r>
              <a:rPr lang="en-US" sz="1400" dirty="0"/>
              <a:t> Medical Center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Children’s Hospital Montefiore, NY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Children’s Hospital Colorado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University of New Mexico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Hackensack UMC Mountainside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Medical University of South Carolina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Sparrow Hospital / Michigan State University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Johns </a:t>
            </a:r>
            <a:r>
              <a:rPr lang="en-US" sz="1400" dirty="0"/>
              <a:t>Hopkins, Baltimore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Children’s National, DC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Toledo Children’s Hospital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err="1"/>
              <a:t>AtlantiCare</a:t>
            </a:r>
            <a:r>
              <a:rPr lang="en-US" sz="1400" dirty="0"/>
              <a:t>, New Jersey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Sanford Children’s Hospital, South Dakota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Gwinnett </a:t>
            </a:r>
            <a:r>
              <a:rPr lang="en-US" sz="1400" dirty="0"/>
              <a:t>Medical Center, Georgia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Children’s </a:t>
            </a:r>
            <a:r>
              <a:rPr lang="en-US" sz="1400" dirty="0"/>
              <a:t>Mercy, Kansas City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066800"/>
            <a:ext cx="3012832" cy="1308738"/>
          </a:xfrm>
          <a:prstGeom prst="rect">
            <a:avLst/>
          </a:prstGeom>
          <a:noFill/>
          <a:ln>
            <a:noFill/>
          </a:ln>
          <a:effectLst>
            <a:glow rad="215900">
              <a:schemeClr val="tx2">
                <a:alpha val="17000"/>
              </a:schemeClr>
            </a:glow>
            <a:outerShdw dist="35921" dir="660000" sx="22000" sy="22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72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3400" y="461874"/>
            <a:ext cx="7485841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I-PASS Mentored Implementation </a:t>
            </a:r>
            <a:br>
              <a:rPr lang="en-US" sz="4000" dirty="0" smtClean="0"/>
            </a:br>
            <a:r>
              <a:rPr lang="en-US" sz="4000" dirty="0" smtClean="0"/>
              <a:t>(1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16 sites)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3000" dirty="0">
              <a:solidFill>
                <a:srgbClr val="FFCC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825" y="1219200"/>
            <a:ext cx="4501625" cy="426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219200"/>
            <a:ext cx="4419600" cy="426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9881" y="5473005"/>
            <a:ext cx="44958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% adherence to all 5 elements mnemonic</a:t>
            </a:r>
          </a:p>
          <a:p>
            <a:pPr algn="ctr"/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5473005"/>
            <a:ext cx="44958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Provider-reported adverse event rate</a:t>
            </a: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657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Adapting I-PASS For Patient &amp; Family Centered Rounds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Patient and Family I-PASS </a:t>
            </a:r>
            <a:r>
              <a:rPr lang="en-US" sz="2800" dirty="0" smtClean="0"/>
              <a:t>Study</a:t>
            </a:r>
          </a:p>
          <a:p>
            <a:pPr lvl="1"/>
            <a:r>
              <a:rPr lang="en-US" sz="2400" dirty="0" smtClean="0"/>
              <a:t>Funded by a grant from PCORI</a:t>
            </a:r>
          </a:p>
          <a:p>
            <a:pPr lvl="1"/>
            <a:r>
              <a:rPr lang="en-US" sz="2400" dirty="0" smtClean="0"/>
              <a:t>Aim: To determine if improving communication and integrating patients/families into all aspects of decision making during hospitalization will</a:t>
            </a:r>
          </a:p>
          <a:p>
            <a:pPr lvl="2"/>
            <a:r>
              <a:rPr lang="en-US" sz="2000" dirty="0" smtClean="0"/>
              <a:t>Improve patient safety</a:t>
            </a:r>
          </a:p>
          <a:p>
            <a:pPr lvl="2"/>
            <a:r>
              <a:rPr lang="en-US" sz="2000" dirty="0" smtClean="0"/>
              <a:t>Improve patient and family experience</a:t>
            </a:r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3692" y="1600200"/>
            <a:ext cx="321201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2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5D31-20A9-42AC-BE50-AFE2F0B6DA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31" y="1012009"/>
            <a:ext cx="9279031" cy="56403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1" y="1552974"/>
            <a:ext cx="8915400" cy="3520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4406" y="1066800"/>
            <a:ext cx="9144581" cy="746887"/>
            <a:chOff x="0" y="900355"/>
            <a:chExt cx="9144581" cy="746887"/>
          </a:xfrm>
        </p:grpSpPr>
        <p:sp>
          <p:nvSpPr>
            <p:cNvPr id="7" name="Pentagon 6"/>
            <p:cNvSpPr/>
            <p:nvPr/>
          </p:nvSpPr>
          <p:spPr>
            <a:xfrm>
              <a:off x="581" y="942538"/>
              <a:ext cx="9144000" cy="704704"/>
            </a:xfrm>
            <a:prstGeom prst="homePlate">
              <a:avLst/>
            </a:prstGeom>
            <a:solidFill>
              <a:srgbClr val="BCD4FF"/>
            </a:solidFill>
            <a:ln w="3175">
              <a:solidFill>
                <a:srgbClr val="BC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>
              <a:off x="0" y="900355"/>
              <a:ext cx="9144000" cy="704704"/>
            </a:xfrm>
            <a:prstGeom prst="homePlate">
              <a:avLst/>
            </a:prstGeom>
            <a:solidFill>
              <a:srgbClr val="154793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304800" y="1295400"/>
            <a:ext cx="7135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Using our  Evidence Based Bundle of Interventions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922" y="28177"/>
            <a:ext cx="2895600" cy="983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72443" y="228600"/>
            <a:ext cx="504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4"/>
              </a:rPr>
              <a:t>https://ipassinstitute.com</a:t>
            </a:r>
            <a:r>
              <a:rPr lang="en-US" sz="3200" dirty="0" smtClean="0">
                <a:hlinkClick r:id="rId4"/>
              </a:rPr>
              <a:t>/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226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82" y="5715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Contact Information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2672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Christopher </a:t>
            </a:r>
            <a:r>
              <a:rPr lang="en-US" sz="2000" b="1" dirty="0"/>
              <a:t>P. Landrigan, MD, MPH</a:t>
            </a:r>
          </a:p>
          <a:p>
            <a:pPr marL="0" indent="0">
              <a:buNone/>
            </a:pPr>
            <a:r>
              <a:rPr lang="en-US" sz="1800" dirty="0"/>
              <a:t>Principal Investigator, I-PASS Study Group</a:t>
            </a:r>
          </a:p>
          <a:p>
            <a:pPr marL="0" indent="0">
              <a:buNone/>
            </a:pPr>
            <a:r>
              <a:rPr lang="en-US" sz="1800" dirty="0"/>
              <a:t>Pediatric Hospitalist at Boston Children’s </a:t>
            </a:r>
            <a:r>
              <a:rPr lang="en-US" sz="1800" dirty="0" smtClean="0"/>
              <a:t>Hospital</a:t>
            </a:r>
          </a:p>
          <a:p>
            <a:pPr marL="0" indent="0">
              <a:buNone/>
            </a:pPr>
            <a:r>
              <a:rPr lang="en-US" sz="1800" dirty="0" smtClean="0"/>
              <a:t>Associate </a:t>
            </a:r>
            <a:r>
              <a:rPr lang="en-US" sz="1800" dirty="0"/>
              <a:t>Professor of Pediatrics and Medicine at Harvard Medical School</a:t>
            </a:r>
          </a:p>
          <a:p>
            <a:pPr marL="0" indent="0">
              <a:buNone/>
            </a:pPr>
            <a:r>
              <a:rPr lang="en-US" sz="1800" dirty="0"/>
              <a:t>Founder and Board Member of the I-PASS Patient Safety Institute</a:t>
            </a:r>
          </a:p>
          <a:p>
            <a:pPr marL="0" indent="0">
              <a:buNone/>
            </a:pPr>
            <a:r>
              <a:rPr lang="en-US" sz="1800" b="1" dirty="0" smtClean="0"/>
              <a:t>Email: CLANDRIGAN@PARTNERS.ORG </a:t>
            </a:r>
            <a:endParaRPr lang="en-US" sz="1800" b="1" dirty="0"/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05400" y="1447800"/>
            <a:ext cx="3886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David M. </a:t>
            </a:r>
            <a:r>
              <a:rPr lang="en-US" sz="2000" b="1" dirty="0" err="1"/>
              <a:t>Shahian</a:t>
            </a:r>
            <a:r>
              <a:rPr lang="en-US" sz="2000" b="1" dirty="0"/>
              <a:t>, MD</a:t>
            </a:r>
          </a:p>
          <a:p>
            <a:r>
              <a:rPr lang="en-US" dirty="0"/>
              <a:t>Professor of Surgery, Harvard Medical School</a:t>
            </a:r>
          </a:p>
          <a:p>
            <a:r>
              <a:rPr lang="en-US" dirty="0"/>
              <a:t>Vice President, </a:t>
            </a:r>
            <a:r>
              <a:rPr lang="en-US" dirty="0" smtClean="0"/>
              <a:t>Massachusetts General Hospital </a:t>
            </a:r>
            <a:r>
              <a:rPr lang="en-US" dirty="0"/>
              <a:t>Center for Quality and Safety</a:t>
            </a:r>
          </a:p>
          <a:p>
            <a:r>
              <a:rPr lang="en-US" b="1" dirty="0" smtClean="0"/>
              <a:t>Email: DSHAHIAN@mgh.harvard.edu</a:t>
            </a:r>
            <a:endParaRPr lang="en-US" b="1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724400" y="1676400"/>
            <a:ext cx="0" cy="228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0659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 smtClean="0">
                <a:cs typeface="Arial" pitchFamily="34" charset="0"/>
              </a:rPr>
              <a:t>Large scale I-PASS Implementation at a Tertiary Academic Medical Center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4038600"/>
            <a:ext cx="6553200" cy="1752600"/>
          </a:xfrm>
        </p:spPr>
        <p:txBody>
          <a:bodyPr/>
          <a:lstStyle/>
          <a:p>
            <a:pPr algn="ctr"/>
            <a:r>
              <a:rPr lang="en-US" dirty="0" smtClean="0">
                <a:cs typeface="Arial" pitchFamily="34" charset="0"/>
              </a:rPr>
              <a:t>David M. Shahian, MD</a:t>
            </a:r>
          </a:p>
          <a:p>
            <a:pPr algn="ctr"/>
            <a:r>
              <a:rPr lang="en-US" dirty="0" smtClean="0">
                <a:cs typeface="Arial" pitchFamily="34" charset="0"/>
              </a:rPr>
              <a:t>Professor of Surgery, Harvard Medical School</a:t>
            </a:r>
          </a:p>
          <a:p>
            <a:pPr algn="ctr"/>
            <a:r>
              <a:rPr lang="en-US" dirty="0" smtClean="0">
                <a:cs typeface="Arial" pitchFamily="34" charset="0"/>
              </a:rPr>
              <a:t>Vice President, MGH Center for Quality and Safety</a:t>
            </a:r>
          </a:p>
          <a:p>
            <a:pPr algn="ctr"/>
            <a:r>
              <a:rPr lang="en-US" dirty="0" smtClean="0">
                <a:cs typeface="Arial" pitchFamily="34" charset="0"/>
              </a:rPr>
              <a:t>March 30, 2017</a:t>
            </a:r>
          </a:p>
          <a:p>
            <a:pPr algn="ctr"/>
            <a:endParaRPr lang="en-US" sz="2000" dirty="0"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686800" cy="304800"/>
          </a:xfrm>
        </p:spPr>
        <p:txBody>
          <a:bodyPr/>
          <a:lstStyle/>
          <a:p>
            <a:r>
              <a:rPr lang="en-US" sz="2900" dirty="0" smtClean="0"/>
              <a:t>Handovers have not evolved with changes in healthcare</a:t>
            </a:r>
            <a:endParaRPr lang="en-US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029200"/>
          </a:xfrm>
        </p:spPr>
        <p:txBody>
          <a:bodyPr/>
          <a:lstStyle/>
          <a:p>
            <a:r>
              <a:rPr lang="en-US" dirty="0" smtClean="0"/>
              <a:t>Healthcare has changed dramatically and handovers, which were never very good, have now become dangerously inadequate</a:t>
            </a:r>
          </a:p>
          <a:p>
            <a:pPr lvl="1"/>
            <a:r>
              <a:rPr lang="en-US" dirty="0" smtClean="0"/>
              <a:t>Greater range of diagnoses and treatments</a:t>
            </a:r>
          </a:p>
          <a:p>
            <a:pPr lvl="1"/>
            <a:r>
              <a:rPr lang="en-US" dirty="0" smtClean="0"/>
              <a:t>More practitioners involved in most patient’s care</a:t>
            </a:r>
          </a:p>
          <a:p>
            <a:pPr lvl="1"/>
            <a:r>
              <a:rPr lang="en-US" dirty="0" smtClean="0"/>
              <a:t>More sites where care is delivered (inpatient, ambulatory)</a:t>
            </a:r>
          </a:p>
          <a:p>
            <a:pPr lvl="1"/>
            <a:r>
              <a:rPr lang="en-US" dirty="0" smtClean="0"/>
              <a:t>Team-based care</a:t>
            </a:r>
          </a:p>
          <a:p>
            <a:pPr lvl="1"/>
            <a:r>
              <a:rPr lang="en-US" dirty="0" smtClean="0"/>
              <a:t>Work hours restrictions, cross-coverage, night floats</a:t>
            </a:r>
          </a:p>
          <a:p>
            <a:r>
              <a:rPr lang="en-US" dirty="0" smtClean="0"/>
              <a:t>AMCs particularly vulnerable</a:t>
            </a:r>
          </a:p>
          <a:p>
            <a:pPr lvl="1"/>
            <a:r>
              <a:rPr lang="en-US" dirty="0" smtClean="0"/>
              <a:t>Size, case mix acuity, complexity</a:t>
            </a:r>
          </a:p>
          <a:p>
            <a:pPr lvl="1"/>
            <a:r>
              <a:rPr lang="en-US" dirty="0" smtClean="0"/>
              <a:t>Educational mission</a:t>
            </a:r>
          </a:p>
          <a:p>
            <a:r>
              <a:rPr lang="en-US" dirty="0" smtClean="0"/>
              <a:t>We lag far behind other high reliability professions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04800"/>
          </a:xfrm>
        </p:spPr>
        <p:txBody>
          <a:bodyPr/>
          <a:lstStyle/>
          <a:p>
            <a:pPr algn="ctr"/>
            <a:r>
              <a:rPr lang="en-US" sz="3200" dirty="0" smtClean="0"/>
              <a:t>Why undertake a global handover initiative?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Lowest scoring safety culture survey domain</a:t>
            </a:r>
          </a:p>
          <a:p>
            <a:pPr lvl="5"/>
            <a:endParaRPr lang="en-US" dirty="0" smtClean="0"/>
          </a:p>
          <a:p>
            <a:r>
              <a:rPr lang="en-US" dirty="0" smtClean="0"/>
              <a:t>Our own published resident surveys (</a:t>
            </a:r>
            <a:r>
              <a:rPr lang="en-US" dirty="0" err="1" smtClean="0"/>
              <a:t>Kitch</a:t>
            </a:r>
            <a:r>
              <a:rPr lang="en-US" dirty="0" smtClean="0"/>
              <a:t> et al)</a:t>
            </a:r>
          </a:p>
          <a:p>
            <a:endParaRPr lang="en-US" dirty="0" smtClean="0"/>
          </a:p>
          <a:p>
            <a:r>
              <a:rPr lang="en-US" dirty="0" smtClean="0"/>
              <a:t>Center for Quality and Safety goals survey (#2)</a:t>
            </a:r>
          </a:p>
          <a:p>
            <a:pPr lvl="5"/>
            <a:endParaRPr lang="en-US" dirty="0" smtClean="0"/>
          </a:p>
          <a:p>
            <a:r>
              <a:rPr lang="en-US" dirty="0" smtClean="0"/>
              <a:t>Joint Commission Sentinel Event root causes</a:t>
            </a:r>
          </a:p>
          <a:p>
            <a:pPr lvl="5"/>
            <a:endParaRPr lang="en-US" dirty="0" smtClean="0"/>
          </a:p>
          <a:p>
            <a:r>
              <a:rPr lang="en-US" dirty="0" smtClean="0"/>
              <a:t>CRICO Strategies claims analyses  (30% of claims)</a:t>
            </a:r>
          </a:p>
          <a:p>
            <a:endParaRPr lang="en-US" dirty="0" smtClean="0"/>
          </a:p>
          <a:p>
            <a:r>
              <a:rPr lang="en-US" dirty="0" smtClean="0"/>
              <a:t>Educational mission, ACGME Common Program Requirements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6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1295400"/>
            <a:ext cx="1962150" cy="21456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5737763"/>
            <a:ext cx="5982219" cy="1120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3810000"/>
            <a:ext cx="1277242" cy="1450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04800"/>
          </a:xfrm>
        </p:spPr>
        <p:txBody>
          <a:bodyPr/>
          <a:lstStyle/>
          <a:p>
            <a:pPr algn="ctr"/>
            <a:r>
              <a:rPr lang="en-US" sz="3200" dirty="0" smtClean="0"/>
              <a:t>Why I-PASS?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229600" cy="5029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500" dirty="0" smtClean="0"/>
              <a:t>Simple and intuitive</a:t>
            </a:r>
            <a:endParaRPr lang="en-US" sz="2100" dirty="0" smtClean="0"/>
          </a:p>
          <a:p>
            <a:pPr>
              <a:lnSpc>
                <a:spcPct val="120000"/>
              </a:lnSpc>
            </a:pPr>
            <a:r>
              <a:rPr lang="en-US" sz="2500" dirty="0" smtClean="0"/>
              <a:t>Accommodates multiple complex problems/tasks</a:t>
            </a:r>
            <a:endParaRPr lang="en-US" sz="2100" dirty="0" smtClean="0"/>
          </a:p>
          <a:p>
            <a:pPr>
              <a:lnSpc>
                <a:spcPct val="120000"/>
              </a:lnSpc>
            </a:pPr>
            <a:r>
              <a:rPr lang="en-US" sz="2500" dirty="0" smtClean="0"/>
              <a:t>Specifically designed for use in healthcare</a:t>
            </a:r>
            <a:endParaRPr lang="en-US" sz="2100" dirty="0" smtClean="0"/>
          </a:p>
          <a:p>
            <a:pPr>
              <a:lnSpc>
                <a:spcPct val="120000"/>
              </a:lnSpc>
            </a:pPr>
            <a:r>
              <a:rPr lang="en-US" sz="2500" dirty="0" smtClean="0"/>
              <a:t>Developed locally (Boston Children’s Hospital)—great colleagues!</a:t>
            </a:r>
            <a:endParaRPr lang="en-US" sz="2100" dirty="0" smtClean="0"/>
          </a:p>
          <a:p>
            <a:pPr>
              <a:lnSpc>
                <a:spcPct val="120000"/>
              </a:lnSpc>
            </a:pPr>
            <a:r>
              <a:rPr lang="en-US" sz="2500" dirty="0" smtClean="0"/>
              <a:t>Extensive educational materials</a:t>
            </a:r>
          </a:p>
          <a:p>
            <a:pPr>
              <a:lnSpc>
                <a:spcPct val="120000"/>
              </a:lnSpc>
            </a:pPr>
            <a:r>
              <a:rPr lang="en-US" sz="2500" dirty="0" smtClean="0"/>
              <a:t>Widespread national and international interest</a:t>
            </a:r>
          </a:p>
          <a:p>
            <a:pPr>
              <a:lnSpc>
                <a:spcPct val="120000"/>
              </a:lnSpc>
            </a:pPr>
            <a:r>
              <a:rPr lang="en-US" sz="2500" dirty="0" smtClean="0"/>
              <a:t>Empirical data demonstrating effectiveness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81000"/>
          </a:xfrm>
        </p:spPr>
        <p:txBody>
          <a:bodyPr/>
          <a:lstStyle/>
          <a:p>
            <a:pPr algn="ctr"/>
            <a:r>
              <a:rPr lang="en-US" sz="3200" dirty="0" smtClean="0"/>
              <a:t>Why I-PASS?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029200"/>
          </a:xfrm>
        </p:spPr>
        <p:txBody>
          <a:bodyPr/>
          <a:lstStyle/>
          <a:p>
            <a:pPr lvl="1">
              <a:lnSpc>
                <a:spcPct val="114000"/>
              </a:lnSpc>
            </a:pPr>
            <a:r>
              <a:rPr lang="en-US" sz="2500" dirty="0" smtClean="0"/>
              <a:t>Standardized content, structure, sequence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Verbal and written information transfer 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Interactive communication/dialogue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Incorporates basic </a:t>
            </a:r>
            <a:r>
              <a:rPr lang="en-US" sz="2500" dirty="0" err="1" smtClean="0"/>
              <a:t>TeamSTEPPS</a:t>
            </a:r>
            <a:r>
              <a:rPr lang="en-US" sz="2500" dirty="0" smtClean="0"/>
              <a:t> training 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Deal with urgent or acute issues before handoffs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“Sterile cockpit”—limit interruptions, focus on handover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Explicit contingency planning </a:t>
            </a:r>
          </a:p>
          <a:p>
            <a:pPr lvl="1">
              <a:lnSpc>
                <a:spcPct val="114000"/>
              </a:lnSpc>
            </a:pPr>
            <a:r>
              <a:rPr lang="en-US" sz="2500" dirty="0" smtClean="0"/>
              <a:t>Verification—”read-back” or “check back”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304800"/>
          </a:xfrm>
        </p:spPr>
        <p:txBody>
          <a:bodyPr/>
          <a:lstStyle/>
          <a:p>
            <a:pPr algn="ctr"/>
            <a:r>
              <a:rPr lang="en-US" sz="3200" dirty="0" smtClean="0"/>
              <a:t>Massachusetts General Hospital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86400"/>
          </a:xfrm>
        </p:spPr>
        <p:txBody>
          <a:bodyPr/>
          <a:lstStyle/>
          <a:p>
            <a:r>
              <a:rPr lang="en-US" sz="2600" dirty="0" smtClean="0"/>
              <a:t>999 bed tertiary/quaternary academic medical center</a:t>
            </a:r>
          </a:p>
          <a:p>
            <a:r>
              <a:rPr lang="en-US" sz="2600" dirty="0" smtClean="0"/>
              <a:t>Serves local patients from metropolitan Boston and suburbs</a:t>
            </a:r>
          </a:p>
          <a:p>
            <a:r>
              <a:rPr lang="en-US" sz="2600" dirty="0" smtClean="0"/>
              <a:t>National and international referral center</a:t>
            </a:r>
          </a:p>
          <a:p>
            <a:r>
              <a:rPr lang="en-US" sz="2600" dirty="0" smtClean="0"/>
              <a:t>51, 000 annual admissions, 106, 000 ED visits</a:t>
            </a:r>
          </a:p>
          <a:p>
            <a:r>
              <a:rPr lang="en-US" sz="2600" dirty="0" smtClean="0"/>
              <a:t>21, 000 inpatient operations, 16, 000 outpatient procedures</a:t>
            </a:r>
          </a:p>
          <a:p>
            <a:r>
              <a:rPr lang="en-US" sz="2600" dirty="0" smtClean="0"/>
              <a:t>Massachusetts General Physicians Organization (MGPO): multispecialty group practice, roughly 2,500 physicians</a:t>
            </a:r>
          </a:p>
          <a:p>
            <a:r>
              <a:rPr lang="en-US" sz="2600" dirty="0" smtClean="0"/>
              <a:t>880 residents and interns, 4,800 RNs, nearly 25,000 full or part time personnel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381000"/>
          </a:xfrm>
        </p:spPr>
        <p:txBody>
          <a:bodyPr/>
          <a:lstStyle/>
          <a:p>
            <a:pPr algn="ctr"/>
            <a:r>
              <a:rPr lang="en-US" sz="3200" dirty="0" smtClean="0"/>
              <a:t>I-PASS Phase 1: Initial training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8229600" cy="60198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Multidisciplinary MGH Handovers Committee</a:t>
            </a:r>
          </a:p>
          <a:p>
            <a:r>
              <a:rPr lang="en-US" dirty="0" smtClean="0"/>
              <a:t>Center for Quality and Safety leadership</a:t>
            </a:r>
          </a:p>
          <a:p>
            <a:r>
              <a:rPr lang="en-US" dirty="0" smtClean="0"/>
              <a:t>Senior MGH and MGPO leadership support</a:t>
            </a:r>
          </a:p>
          <a:p>
            <a:r>
              <a:rPr lang="en-US" dirty="0" smtClean="0"/>
              <a:t>Universal training &gt; 6,000 caregivers</a:t>
            </a:r>
          </a:p>
          <a:p>
            <a:pPr lvl="1"/>
            <a:r>
              <a:rPr lang="en-US" dirty="0" smtClean="0"/>
              <a:t>Multiple types and lengths of training</a:t>
            </a:r>
          </a:p>
          <a:p>
            <a:pPr lvl="1"/>
            <a:r>
              <a:rPr lang="en-US" dirty="0" smtClean="0"/>
              <a:t>Open forums, grand rounds, departmental meetings</a:t>
            </a:r>
          </a:p>
          <a:p>
            <a:pPr lvl="1"/>
            <a:r>
              <a:rPr lang="en-US" dirty="0" smtClean="0"/>
              <a:t>New resident orientation</a:t>
            </a:r>
          </a:p>
          <a:p>
            <a:pPr lvl="1"/>
            <a:r>
              <a:rPr lang="en-US" dirty="0" smtClean="0"/>
              <a:t>Varied educational content—lecture, videos, simulations</a:t>
            </a:r>
          </a:p>
          <a:p>
            <a:pPr lvl="1"/>
            <a:r>
              <a:rPr lang="en-US" dirty="0" smtClean="0"/>
              <a:t>Adapt I-PASS to caregiver and venue needs, workflows</a:t>
            </a:r>
          </a:p>
          <a:p>
            <a:pPr lvl="1"/>
            <a:r>
              <a:rPr lang="en-US" dirty="0" smtClean="0"/>
              <a:t>Norman Knight Center trained 4000 nurses</a:t>
            </a:r>
          </a:p>
          <a:p>
            <a:r>
              <a:rPr lang="en-US" dirty="0" smtClean="0"/>
              <a:t>Necessarily asynchronous rollout over several years</a:t>
            </a:r>
          </a:p>
          <a:p>
            <a:r>
              <a:rPr lang="en-US" dirty="0" smtClean="0"/>
              <a:t>Always start with </a:t>
            </a:r>
            <a:r>
              <a:rPr lang="en-US" u="sng" dirty="0" smtClean="0"/>
              <a:t>rationale</a:t>
            </a:r>
            <a:r>
              <a:rPr lang="en-US" dirty="0" smtClean="0"/>
              <a:t> and </a:t>
            </a:r>
            <a:r>
              <a:rPr lang="en-US" u="sng" dirty="0" smtClean="0"/>
              <a:t>evidence base for I-PASS</a:t>
            </a:r>
          </a:p>
          <a:p>
            <a:r>
              <a:rPr lang="en-US" dirty="0" smtClean="0"/>
              <a:t>Start with shift to shift handovers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381000"/>
          </a:xfrm>
        </p:spPr>
        <p:txBody>
          <a:bodyPr/>
          <a:lstStyle/>
          <a:p>
            <a:pPr algn="ctr"/>
            <a:r>
              <a:rPr lang="en-US" sz="3200" dirty="0" smtClean="0"/>
              <a:t>I-PASS Phase 1: Initial training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6019800"/>
          </a:xfrm>
        </p:spPr>
        <p:txBody>
          <a:bodyPr/>
          <a:lstStyle/>
          <a:p>
            <a:r>
              <a:rPr lang="en-US" dirty="0" smtClean="0"/>
              <a:t>Workflow mapping, focus groups, demonstration projects</a:t>
            </a:r>
          </a:p>
          <a:p>
            <a:r>
              <a:rPr lang="en-US" dirty="0" smtClean="0"/>
              <a:t>EHR as facilitator: I-PASS templates with some </a:t>
            </a:r>
            <a:r>
              <a:rPr lang="en-US" dirty="0" err="1" smtClean="0"/>
              <a:t>autopopulation</a:t>
            </a:r>
            <a:endParaRPr lang="en-US" dirty="0" smtClean="0"/>
          </a:p>
          <a:p>
            <a:r>
              <a:rPr lang="en-US" dirty="0" smtClean="0"/>
              <a:t>MGH policy change: I-PASS recommended, structured communication required</a:t>
            </a:r>
          </a:p>
          <a:p>
            <a:r>
              <a:rPr lang="en-US" dirty="0" smtClean="0"/>
              <a:t>Local champions and local obstructionists</a:t>
            </a:r>
          </a:p>
          <a:p>
            <a:r>
              <a:rPr lang="en-US" dirty="0" smtClean="0"/>
              <a:t>Measurement</a:t>
            </a:r>
          </a:p>
          <a:p>
            <a:pPr lvl="1"/>
            <a:r>
              <a:rPr lang="en-US" dirty="0" smtClean="0"/>
              <a:t>Kirkpatrick level 1: valuable experience?</a:t>
            </a:r>
          </a:p>
          <a:p>
            <a:pPr lvl="1"/>
            <a:r>
              <a:rPr lang="en-US" dirty="0" smtClean="0"/>
              <a:t>Kirkpatrick level 2: achieve educational objectives?</a:t>
            </a:r>
          </a:p>
          <a:p>
            <a:pPr lvl="1"/>
            <a:r>
              <a:rPr lang="en-US" dirty="0" smtClean="0"/>
              <a:t>Kirkpatrick level 3: applying new knowledge?</a:t>
            </a:r>
          </a:p>
          <a:p>
            <a:pPr lvl="1"/>
            <a:r>
              <a:rPr lang="en-US" dirty="0" smtClean="0"/>
              <a:t>Kirkpatrick level 4: impact on quality and safety?</a:t>
            </a:r>
          </a:p>
          <a:p>
            <a:r>
              <a:rPr lang="en-US" dirty="0" smtClean="0"/>
              <a:t>Observations using paper or Smartphone app, follow results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F39CF9-CA00-4F06-B234-FE3F1D2DFD7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3" name="Chart 2"/>
          <p:cNvGraphicFramePr/>
          <p:nvPr/>
        </p:nvGraphicFramePr>
        <p:xfrm>
          <a:off x="0" y="1002030"/>
          <a:ext cx="9144000" cy="5246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152400"/>
            <a:ext cx="5381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I-PASS Phase 1: Initial training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F39CF9-CA00-4F06-B234-FE3F1D2DFD7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3" name="Chart 2"/>
          <p:cNvGraphicFramePr/>
          <p:nvPr/>
        </p:nvGraphicFramePr>
        <p:xfrm>
          <a:off x="0" y="57150"/>
          <a:ext cx="9144000" cy="674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685800"/>
            <a:ext cx="8229600" cy="304800"/>
          </a:xfrm>
        </p:spPr>
        <p:txBody>
          <a:bodyPr/>
          <a:lstStyle/>
          <a:p>
            <a:r>
              <a:rPr lang="en-US" sz="3200" dirty="0" smtClean="0"/>
              <a:t>Substantial Variation in Departmental “Buy-In”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F39CF9-CA00-4F06-B234-FE3F1D2DFD7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27" y="1295400"/>
            <a:ext cx="8797429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934200" y="6172200"/>
            <a:ext cx="2012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BMJ Quality and Safety, in press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Barriers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  <a:solidFill>
            <a:schemeClr val="bg1"/>
          </a:solidFill>
        </p:spPr>
        <p:txBody>
          <a:bodyPr/>
          <a:lstStyle/>
          <a:p>
            <a:r>
              <a:rPr lang="en-US" sz="2600" dirty="0" smtClean="0"/>
              <a:t>“Handovers in general are poor, but our service/unit does them well”</a:t>
            </a:r>
          </a:p>
          <a:p>
            <a:r>
              <a:rPr lang="en-US" sz="2600" dirty="0" smtClean="0"/>
              <a:t>“I cross-cover too many patients—no time for a structured handover”</a:t>
            </a:r>
          </a:p>
          <a:p>
            <a:r>
              <a:rPr lang="en-US" sz="2600" dirty="0" smtClean="0"/>
              <a:t>“Cook-book I-PASS formula doesn’t fit our workflow needs”</a:t>
            </a:r>
          </a:p>
          <a:p>
            <a:r>
              <a:rPr lang="en-US" sz="2600" dirty="0" smtClean="0"/>
              <a:t>“You want me to repeat back everything—are you kidding!”</a:t>
            </a:r>
          </a:p>
          <a:p>
            <a:r>
              <a:rPr lang="en-US" sz="2600" dirty="0" smtClean="0"/>
              <a:t>“This is just another paperwork mandate from administration that takes time away from patients”</a:t>
            </a:r>
          </a:p>
          <a:p>
            <a:r>
              <a:rPr lang="en-US" sz="2600" dirty="0" smtClean="0"/>
              <a:t>Difficult to measure and isolate I-PASS related changes in outcomes (Kirkpatrick level 4)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04800"/>
          </a:xfrm>
        </p:spPr>
        <p:txBody>
          <a:bodyPr/>
          <a:lstStyle/>
          <a:p>
            <a:pPr algn="ctr"/>
            <a:r>
              <a:rPr lang="en-US" sz="3200" dirty="0" smtClean="0"/>
              <a:t>I-PASS Phase 2: Adoption, spread, sustainability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229600" cy="5029200"/>
          </a:xfrm>
        </p:spPr>
        <p:txBody>
          <a:bodyPr/>
          <a:lstStyle/>
          <a:p>
            <a:r>
              <a:rPr lang="en-US" sz="2600" dirty="0" smtClean="0"/>
              <a:t>Central role of </a:t>
            </a:r>
            <a:r>
              <a:rPr lang="en-US" sz="2600" dirty="0" err="1" smtClean="0"/>
              <a:t>Housestaff</a:t>
            </a:r>
            <a:r>
              <a:rPr lang="en-US" sz="2600" dirty="0" smtClean="0"/>
              <a:t> Quality and Safety Committee</a:t>
            </a:r>
          </a:p>
          <a:p>
            <a:r>
              <a:rPr lang="en-US" sz="2600" dirty="0" smtClean="0"/>
              <a:t>Enhance and disseminate </a:t>
            </a:r>
            <a:r>
              <a:rPr lang="en-US" sz="2600" dirty="0" err="1" smtClean="0"/>
              <a:t>eCARE</a:t>
            </a:r>
            <a:r>
              <a:rPr lang="en-US" sz="2600" dirty="0" smtClean="0"/>
              <a:t> (Partners Epic) innovative practices</a:t>
            </a:r>
          </a:p>
          <a:p>
            <a:r>
              <a:rPr lang="en-US" sz="2600" dirty="0" smtClean="0"/>
              <a:t>Cross-departmental, ambulatory, ED, Transplant</a:t>
            </a:r>
          </a:p>
          <a:p>
            <a:r>
              <a:rPr lang="en-US" sz="2600" dirty="0" smtClean="0"/>
              <a:t>I-PASS Institute pilot studies </a:t>
            </a:r>
            <a:r>
              <a:rPr lang="en-US" sz="2800" dirty="0" smtClean="0">
                <a:latin typeface="Calibri" pitchFamily="34" charset="0"/>
              </a:rPr>
              <a:t>(education, feedback,    observations, benchmarking)</a:t>
            </a:r>
            <a:endParaRPr lang="en-US" sz="2600" dirty="0" smtClean="0"/>
          </a:p>
          <a:p>
            <a:r>
              <a:rPr lang="en-US" sz="2800" dirty="0" smtClean="0"/>
              <a:t>Imbed I-PASS </a:t>
            </a:r>
            <a:r>
              <a:rPr lang="en-US" sz="2800" dirty="0" err="1" smtClean="0"/>
              <a:t>eCare</a:t>
            </a:r>
            <a:r>
              <a:rPr lang="en-US" sz="2800" dirty="0" smtClean="0"/>
              <a:t> usage into  Excellence Every Data Tracers</a:t>
            </a:r>
            <a:endParaRPr lang="en-US" sz="2600" dirty="0" smtClean="0"/>
          </a:p>
          <a:p>
            <a:r>
              <a:rPr lang="en-US" sz="2600" dirty="0" smtClean="0"/>
              <a:t>I-PASS Grants, CPIP projects</a:t>
            </a:r>
          </a:p>
          <a:p>
            <a:r>
              <a:rPr lang="en-US" sz="2600" dirty="0" smtClean="0"/>
              <a:t>Peer-reviewed publications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304800"/>
          </a:xfrm>
        </p:spPr>
        <p:txBody>
          <a:bodyPr/>
          <a:lstStyle/>
          <a:p>
            <a:pPr algn="ctr"/>
            <a:r>
              <a:rPr lang="en-US" sz="3200" dirty="0" smtClean="0"/>
              <a:t>I-PASS Phase 2: Adoption, spread, sustainability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/>
          <a:lstStyle/>
          <a:p>
            <a:r>
              <a:rPr lang="en-US" sz="2800" dirty="0" smtClean="0"/>
              <a:t>Measuring success</a:t>
            </a:r>
          </a:p>
          <a:p>
            <a:pPr lvl="1"/>
            <a:r>
              <a:rPr lang="en-US" sz="2600" dirty="0" smtClean="0"/>
              <a:t>Kirkpatrick level 4 proxies—</a:t>
            </a:r>
            <a:r>
              <a:rPr lang="en-US" sz="2600" dirty="0" err="1" smtClean="0"/>
              <a:t>housestaff</a:t>
            </a:r>
            <a:r>
              <a:rPr lang="en-US" sz="2600" dirty="0" smtClean="0"/>
              <a:t> surveys?</a:t>
            </a:r>
          </a:p>
          <a:p>
            <a:pPr lvl="1"/>
            <a:r>
              <a:rPr lang="en-US" sz="2600" dirty="0" smtClean="0"/>
              <a:t>Repeat safety culture survey</a:t>
            </a:r>
          </a:p>
          <a:p>
            <a:pPr lvl="1"/>
            <a:r>
              <a:rPr lang="en-US" sz="2600" dirty="0" smtClean="0"/>
              <a:t>Handover-related safety reports</a:t>
            </a:r>
          </a:p>
          <a:p>
            <a:pPr lvl="1"/>
            <a:endParaRPr lang="en-US" sz="2600" dirty="0" smtClean="0"/>
          </a:p>
          <a:p>
            <a:r>
              <a:rPr lang="en-US" sz="2600" b="1" dirty="0" smtClean="0"/>
              <a:t>Imbed I-PASS into MGH culture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82" y="5715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Contact Information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1148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Christopher </a:t>
            </a:r>
            <a:r>
              <a:rPr lang="en-US" sz="1800" b="1" dirty="0"/>
              <a:t>P. Landrigan, MD, MPH</a:t>
            </a:r>
          </a:p>
          <a:p>
            <a:pPr marL="0" indent="0">
              <a:buNone/>
            </a:pPr>
            <a:r>
              <a:rPr lang="en-US" sz="1600" b="0" dirty="0"/>
              <a:t>Principal Investigator, I-PASS Study Group</a:t>
            </a:r>
          </a:p>
          <a:p>
            <a:pPr marL="0" indent="0">
              <a:buNone/>
            </a:pPr>
            <a:r>
              <a:rPr lang="en-US" sz="1600" b="0" dirty="0"/>
              <a:t>Pediatric Hospitalist at Boston Children’s </a:t>
            </a:r>
            <a:r>
              <a:rPr lang="en-US" sz="1600" b="0" dirty="0" smtClean="0"/>
              <a:t>Hospital</a:t>
            </a:r>
          </a:p>
          <a:p>
            <a:pPr marL="0" indent="0">
              <a:buNone/>
            </a:pPr>
            <a:r>
              <a:rPr lang="en-US" sz="1600" b="0" dirty="0" smtClean="0"/>
              <a:t>Associate </a:t>
            </a:r>
            <a:r>
              <a:rPr lang="en-US" sz="1600" b="0" dirty="0"/>
              <a:t>Professor of Pediatrics and Medicine at Harvard Medical School</a:t>
            </a:r>
          </a:p>
          <a:p>
            <a:pPr marL="0" indent="0">
              <a:buNone/>
            </a:pPr>
            <a:r>
              <a:rPr lang="en-US" sz="1600" b="0" dirty="0"/>
              <a:t>Founder and Board Member of the I-PASS Patient Safety Institute</a:t>
            </a:r>
          </a:p>
          <a:p>
            <a:pPr marL="0" indent="0">
              <a:buNone/>
            </a:pPr>
            <a:r>
              <a:rPr lang="en-US" sz="1600" dirty="0" smtClean="0"/>
              <a:t>Email: </a:t>
            </a:r>
            <a:r>
              <a:rPr lang="en-US" sz="1600" b="1" dirty="0" smtClean="0"/>
              <a:t>CLANDRIGAN@PARTNERS.ORG </a:t>
            </a:r>
            <a:endParaRPr lang="en-US" sz="1600" b="1" dirty="0"/>
          </a:p>
          <a:p>
            <a:pPr marL="0" indent="0">
              <a:buNone/>
            </a:pP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17268-A8E7-41D0-AF10-76837B02DC1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9306" y="1447800"/>
            <a:ext cx="384497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David M. </a:t>
            </a:r>
            <a:r>
              <a:rPr lang="en-US" b="1" dirty="0" err="1">
                <a:solidFill>
                  <a:prstClr val="black"/>
                </a:solidFill>
              </a:rPr>
              <a:t>Shahian</a:t>
            </a:r>
            <a:r>
              <a:rPr lang="en-US" b="1" dirty="0">
                <a:solidFill>
                  <a:prstClr val="black"/>
                </a:solidFill>
              </a:rPr>
              <a:t>, MD</a:t>
            </a:r>
          </a:p>
          <a:p>
            <a:r>
              <a:rPr lang="en-US" sz="1600" dirty="0">
                <a:solidFill>
                  <a:prstClr val="black"/>
                </a:solidFill>
              </a:rPr>
              <a:t>Professor of Surgery, Harvard Medical School</a:t>
            </a:r>
          </a:p>
          <a:p>
            <a:r>
              <a:rPr lang="en-US" sz="1600" dirty="0">
                <a:solidFill>
                  <a:prstClr val="black"/>
                </a:solidFill>
              </a:rPr>
              <a:t>Vice President, </a:t>
            </a:r>
            <a:r>
              <a:rPr lang="en-US" sz="1600" dirty="0" smtClean="0">
                <a:solidFill>
                  <a:prstClr val="black"/>
                </a:solidFill>
              </a:rPr>
              <a:t>Massachusetts General Hospital </a:t>
            </a:r>
            <a:r>
              <a:rPr lang="en-US" sz="1600" dirty="0">
                <a:solidFill>
                  <a:prstClr val="black"/>
                </a:solidFill>
              </a:rPr>
              <a:t>Center for Quality and Safety</a:t>
            </a:r>
          </a:p>
          <a:p>
            <a:r>
              <a:rPr lang="en-US" sz="1600" b="1" dirty="0" smtClean="0">
                <a:solidFill>
                  <a:prstClr val="black"/>
                </a:solidFill>
              </a:rPr>
              <a:t>Email: DSHAHIAN@mgh.harvard.edu</a:t>
            </a:r>
            <a:endParaRPr lang="en-US" sz="1600" b="1" dirty="0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724400" y="1676400"/>
            <a:ext cx="0" cy="228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6774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TS03000499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QS Template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7DA3"/>
      </a:lt2>
      <a:accent1>
        <a:srgbClr val="00AFE6"/>
      </a:accent1>
      <a:accent2>
        <a:srgbClr val="00A5C8"/>
      </a:accent2>
      <a:accent3>
        <a:srgbClr val="FFFFFF"/>
      </a:accent3>
      <a:accent4>
        <a:srgbClr val="000000"/>
      </a:accent4>
      <a:accent5>
        <a:srgbClr val="AAD4F0"/>
      </a:accent5>
      <a:accent6>
        <a:srgbClr val="0095B5"/>
      </a:accent6>
      <a:hlink>
        <a:srgbClr val="666699"/>
      </a:hlink>
      <a:folHlink>
        <a:srgbClr val="C5C5C5"/>
      </a:folHlink>
    </a:clrScheme>
    <a:fontScheme name="Pixe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100" dirty="0">
            <a:latin typeface="+mn-lt"/>
          </a:defRPr>
        </a:defPPr>
      </a:lstStyle>
    </a:tx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4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789B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6C8C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5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6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00AFE6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AAD4F0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Title" id="{FFE07DA8-6BE3-468F-8668-3ADFE8A7CA62}" vid="{535C8813-D7BD-4FE8-A499-C6E14772CC57}"/>
    </a:ext>
  </a:extLst>
</a:theme>
</file>

<file path=ppt/theme/theme3.xml><?xml version="1.0" encoding="utf-8"?>
<a:theme xmlns:a="http://schemas.openxmlformats.org/drawingml/2006/main" name="1_CQS Template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7DA3"/>
      </a:lt2>
      <a:accent1>
        <a:srgbClr val="00AFE6"/>
      </a:accent1>
      <a:accent2>
        <a:srgbClr val="00A5C8"/>
      </a:accent2>
      <a:accent3>
        <a:srgbClr val="FFFFFF"/>
      </a:accent3>
      <a:accent4>
        <a:srgbClr val="000000"/>
      </a:accent4>
      <a:accent5>
        <a:srgbClr val="AAD4F0"/>
      </a:accent5>
      <a:accent6>
        <a:srgbClr val="0095B5"/>
      </a:accent6>
      <a:hlink>
        <a:srgbClr val="666699"/>
      </a:hlink>
      <a:folHlink>
        <a:srgbClr val="C5C5C5"/>
      </a:folHlink>
    </a:clrScheme>
    <a:fontScheme name="Pixe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100" dirty="0">
            <a:latin typeface="+mn-lt"/>
          </a:defRPr>
        </a:defPPr>
      </a:lstStyle>
    </a:tx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4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789B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6C8C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5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6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00AFE6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AAD4F0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Title" id="{FFE07DA8-6BE3-468F-8668-3ADFE8A7CA62}" vid="{535C8813-D7BD-4FE8-A499-C6E14772CC57}"/>
    </a:ext>
  </a:extLst>
</a:theme>
</file>

<file path=ppt/theme/theme4.xml><?xml version="1.0" encoding="utf-8"?>
<a:theme xmlns:a="http://schemas.openxmlformats.org/drawingml/2006/main" name="2_CQS Template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7DA3"/>
      </a:lt2>
      <a:accent1>
        <a:srgbClr val="00AFE6"/>
      </a:accent1>
      <a:accent2>
        <a:srgbClr val="00A5C8"/>
      </a:accent2>
      <a:accent3>
        <a:srgbClr val="FFFFFF"/>
      </a:accent3>
      <a:accent4>
        <a:srgbClr val="000000"/>
      </a:accent4>
      <a:accent5>
        <a:srgbClr val="AAD4F0"/>
      </a:accent5>
      <a:accent6>
        <a:srgbClr val="0095B5"/>
      </a:accent6>
      <a:hlink>
        <a:srgbClr val="666699"/>
      </a:hlink>
      <a:folHlink>
        <a:srgbClr val="C5C5C5"/>
      </a:folHlink>
    </a:clrScheme>
    <a:fontScheme name="Pixe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100" dirty="0">
            <a:latin typeface="+mn-lt"/>
          </a:defRPr>
        </a:defPPr>
      </a:lstStyle>
    </a:tx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4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789B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6C8C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5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9999FF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6">
        <a:dk1>
          <a:srgbClr val="000000"/>
        </a:dk1>
        <a:lt1>
          <a:srgbClr val="FFFFFF"/>
        </a:lt1>
        <a:dk2>
          <a:srgbClr val="000000"/>
        </a:dk2>
        <a:lt2>
          <a:srgbClr val="007DA3"/>
        </a:lt2>
        <a:accent1>
          <a:srgbClr val="00AFE6"/>
        </a:accent1>
        <a:accent2>
          <a:srgbClr val="00A5C8"/>
        </a:accent2>
        <a:accent3>
          <a:srgbClr val="FFFFFF"/>
        </a:accent3>
        <a:accent4>
          <a:srgbClr val="000000"/>
        </a:accent4>
        <a:accent5>
          <a:srgbClr val="AAD4F0"/>
        </a:accent5>
        <a:accent6>
          <a:srgbClr val="0095B5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Title" id="{FFE07DA8-6BE3-468F-8668-3ADFE8A7CA62}" vid="{535C8813-D7BD-4FE8-A499-C6E14772CC5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1814</Words>
  <Application>Microsoft Office PowerPoint</Application>
  <PresentationFormat>On-screen Show (4:3)</PresentationFormat>
  <Paragraphs>362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MS PGothic</vt:lpstr>
      <vt:lpstr>MS PGothic</vt:lpstr>
      <vt:lpstr>Arial</vt:lpstr>
      <vt:lpstr>Calibri</vt:lpstr>
      <vt:lpstr>Franklin Gothic Book</vt:lpstr>
      <vt:lpstr>Franklin Gothic Medium</vt:lpstr>
      <vt:lpstr>Helvetica Light</vt:lpstr>
      <vt:lpstr>Palatino Linotype</vt:lpstr>
      <vt:lpstr>StarSymbol</vt:lpstr>
      <vt:lpstr>Times New Roman</vt:lpstr>
      <vt:lpstr>Wingdings</vt:lpstr>
      <vt:lpstr>1_TS030004990</vt:lpstr>
      <vt:lpstr>CQS Template Presentation</vt:lpstr>
      <vt:lpstr>1_CQS Template Presentation</vt:lpstr>
      <vt:lpstr>2_CQS Template Presentation</vt:lpstr>
      <vt:lpstr>I-PASS: Improving, Disseminating, and Sustaining Safer Handoffs   </vt:lpstr>
      <vt:lpstr>Communication Failures</vt:lpstr>
      <vt:lpstr>Handoff Bundle Intervention:  Boston Children’s Hospital</vt:lpstr>
      <vt:lpstr>Results: Medical Error and Preventable Adverse Events </vt:lpstr>
      <vt:lpstr>From Pilot Study to  Multi-center Intervention Project…</vt:lpstr>
      <vt:lpstr>PowerPoint Presentation</vt:lpstr>
      <vt:lpstr>PowerPoint Presentation</vt:lpstr>
      <vt:lpstr>Results of Multi-Center Study</vt:lpstr>
      <vt:lpstr>I-PASS for Nurses:  Handoff Related Care Failures</vt:lpstr>
      <vt:lpstr>I-PASS Dissemination and Extension</vt:lpstr>
      <vt:lpstr>I-PASS Mentored Implementation  </vt:lpstr>
      <vt:lpstr>I-PASS Mentored Implementation  (1st 16 sites)  </vt:lpstr>
      <vt:lpstr>Adapting I-PASS For Patient &amp; Family Centered Rounds</vt:lpstr>
      <vt:lpstr>PowerPoint Presentation</vt:lpstr>
      <vt:lpstr>Contact Information</vt:lpstr>
      <vt:lpstr>Large scale I-PASS Implementation at a Tertiary Academic Medical Center</vt:lpstr>
      <vt:lpstr>Handovers have not evolved with changes in healthcare</vt:lpstr>
      <vt:lpstr>Why undertake a global handover initiative?</vt:lpstr>
      <vt:lpstr>Why I-PASS?</vt:lpstr>
      <vt:lpstr>Why I-PASS?</vt:lpstr>
      <vt:lpstr>Massachusetts General Hospital</vt:lpstr>
      <vt:lpstr>I-PASS Phase 1: Initial training</vt:lpstr>
      <vt:lpstr>I-PASS Phase 1: Initial training</vt:lpstr>
      <vt:lpstr>PowerPoint Presentation</vt:lpstr>
      <vt:lpstr>PowerPoint Presentation</vt:lpstr>
      <vt:lpstr>Substantial Variation in Departmental “Buy-In”</vt:lpstr>
      <vt:lpstr>Barriers</vt:lpstr>
      <vt:lpstr>I-PASS Phase 2: Adoption, spread, sustainability</vt:lpstr>
      <vt:lpstr>I-PASS Phase 2: Adoption, spread, sustainability</vt:lpstr>
      <vt:lpstr>Contact Information</vt:lpstr>
    </vt:vector>
  </TitlesOfParts>
  <Company>Children's Hospital, Boston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Title</dc:title>
  <dc:creator>Noble, Elizabeth</dc:creator>
  <cp:lastModifiedBy>Ashley Cadle</cp:lastModifiedBy>
  <cp:revision>199</cp:revision>
  <dcterms:created xsi:type="dcterms:W3CDTF">2013-04-11T16:08:10Z</dcterms:created>
  <dcterms:modified xsi:type="dcterms:W3CDTF">2017-03-10T18:33:31Z</dcterms:modified>
</cp:coreProperties>
</file>